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312" r:id="rId2"/>
    <p:sldId id="1200" r:id="rId3"/>
    <p:sldId id="1541" r:id="rId4"/>
    <p:sldId id="1047" r:id="rId5"/>
    <p:sldId id="1494" r:id="rId6"/>
    <p:sldId id="1495" r:id="rId7"/>
    <p:sldId id="1589" r:id="rId8"/>
    <p:sldId id="1488" r:id="rId9"/>
    <p:sldId id="1509" r:id="rId10"/>
    <p:sldId id="1477" r:id="rId11"/>
    <p:sldId id="1480" r:id="rId12"/>
    <p:sldId id="1518" r:id="rId13"/>
    <p:sldId id="1524" r:id="rId14"/>
    <p:sldId id="1586" r:id="rId15"/>
    <p:sldId id="1519" r:id="rId16"/>
    <p:sldId id="1339" r:id="rId17"/>
    <p:sldId id="1340" r:id="rId18"/>
    <p:sldId id="1341" r:id="rId19"/>
    <p:sldId id="1401" r:id="rId20"/>
    <p:sldId id="1060" r:id="rId21"/>
    <p:sldId id="1061" r:id="rId22"/>
    <p:sldId id="903" r:id="rId23"/>
    <p:sldId id="904" r:id="rId24"/>
    <p:sldId id="905" r:id="rId25"/>
    <p:sldId id="906" r:id="rId26"/>
    <p:sldId id="907" r:id="rId27"/>
    <p:sldId id="908" r:id="rId28"/>
    <p:sldId id="956" r:id="rId29"/>
    <p:sldId id="909" r:id="rId30"/>
    <p:sldId id="788" r:id="rId31"/>
    <p:sldId id="1583" r:id="rId32"/>
    <p:sldId id="1580" r:id="rId33"/>
    <p:sldId id="1587" r:id="rId34"/>
    <p:sldId id="1544" r:id="rId35"/>
    <p:sldId id="1527" r:id="rId36"/>
    <p:sldId id="1528" r:id="rId37"/>
    <p:sldId id="1529" r:id="rId38"/>
    <p:sldId id="1545" r:id="rId39"/>
    <p:sldId id="1546" r:id="rId40"/>
    <p:sldId id="1530" r:id="rId41"/>
    <p:sldId id="1531" r:id="rId42"/>
    <p:sldId id="1561" r:id="rId43"/>
    <p:sldId id="1592" r:id="rId44"/>
    <p:sldId id="1539" r:id="rId45"/>
    <p:sldId id="974" r:id="rId46"/>
    <p:sldId id="975" r:id="rId47"/>
    <p:sldId id="976" r:id="rId48"/>
    <p:sldId id="983" r:id="rId49"/>
    <p:sldId id="1564" r:id="rId50"/>
    <p:sldId id="1547" r:id="rId51"/>
    <p:sldId id="619" r:id="rId52"/>
    <p:sldId id="618" r:id="rId53"/>
    <p:sldId id="620" r:id="rId54"/>
    <p:sldId id="621" r:id="rId55"/>
    <p:sldId id="1548" r:id="rId56"/>
    <p:sldId id="1532" r:id="rId57"/>
    <p:sldId id="1399" r:id="rId58"/>
    <p:sldId id="1369" r:id="rId59"/>
    <p:sldId id="1521" r:id="rId60"/>
    <p:sldId id="1370" r:id="rId61"/>
    <p:sldId id="1565" r:id="rId62"/>
    <p:sldId id="1566" r:id="rId63"/>
    <p:sldId id="1549" r:id="rId64"/>
    <p:sldId id="1588" r:id="rId65"/>
    <p:sldId id="1366" r:id="rId66"/>
    <p:sldId id="1367" r:id="rId67"/>
    <p:sldId id="1368" r:id="rId68"/>
    <p:sldId id="1573" r:id="rId69"/>
    <p:sldId id="1398" r:id="rId70"/>
    <p:sldId id="1578" r:id="rId71"/>
    <p:sldId id="1550" r:id="rId72"/>
    <p:sldId id="1551" r:id="rId73"/>
    <p:sldId id="1552" r:id="rId74"/>
    <p:sldId id="1590" r:id="rId75"/>
    <p:sldId id="1591" r:id="rId76"/>
    <p:sldId id="1574" r:id="rId77"/>
    <p:sldId id="1575" r:id="rId78"/>
    <p:sldId id="1577" r:id="rId79"/>
    <p:sldId id="1576" r:id="rId80"/>
    <p:sldId id="1562" r:id="rId81"/>
    <p:sldId id="1525" r:id="rId82"/>
    <p:sldId id="1316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10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A166B-8E13-4798-B303-FC2330042704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54C21-5946-4A88-A6F1-4F076728DA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3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6" rIns="96652" bIns="48326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1CE900A-F8C5-4B1A-A8D6-3651E52021E8}" type="slidenum">
              <a:rPr lang="en-US" altLang="en-US" sz="1300"/>
              <a:pPr algn="r" eaLnBrk="1" hangingPunct="1"/>
              <a:t>22</a:t>
            </a:fld>
            <a:endParaRPr lang="en-US" altLang="en-US" sz="130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7925" cy="4467225"/>
          </a:xfrm>
          <a:noFill/>
        </p:spPr>
        <p:txBody>
          <a:bodyPr/>
          <a:lstStyle/>
          <a:p>
            <a:pPr eaLnBrk="1" hangingPunct="1"/>
            <a:endParaRPr lang="en-US" altLang="en-US" sz="2300"/>
          </a:p>
        </p:txBody>
      </p:sp>
    </p:spTree>
    <p:extLst>
      <p:ext uri="{BB962C8B-B14F-4D97-AF65-F5344CB8AC3E}">
        <p14:creationId xmlns:p14="http://schemas.microsoft.com/office/powerpoint/2010/main" val="1582971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BC8D939-2F76-4F14-9EFC-9600826C8824}" type="slidenum">
              <a:rPr lang="en-US" altLang="en-US" sz="1300"/>
              <a:pPr algn="r" eaLnBrk="1" hangingPunct="1"/>
              <a:t>52</a:t>
            </a:fld>
            <a:endParaRPr lang="en-US" altLang="en-US" sz="13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7925" cy="4467225"/>
          </a:xfrm>
          <a:noFill/>
        </p:spPr>
        <p:txBody>
          <a:bodyPr lIns="96644" tIns="48322" rIns="96644" bIns="48322"/>
          <a:lstStyle/>
          <a:p>
            <a:pPr eaLnBrk="1" hangingPunct="1"/>
            <a:endParaRPr lang="en-US" altLang="en-US" sz="2300"/>
          </a:p>
        </p:txBody>
      </p:sp>
    </p:spTree>
    <p:extLst>
      <p:ext uri="{BB962C8B-B14F-4D97-AF65-F5344CB8AC3E}">
        <p14:creationId xmlns:p14="http://schemas.microsoft.com/office/powerpoint/2010/main" val="137792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1D0A30-F690-40A2-A473-3BA7C56417E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48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6742A3-BB79-4CE8-8794-9B62F45B691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469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325072-C614-49B3-BE7D-CA0B8BD05CA1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416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6" rIns="96652" bIns="48326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DF00B58-2778-4E26-B8FC-715C44E01266}" type="slidenum">
              <a:rPr lang="en-US" altLang="en-US" sz="1300"/>
              <a:pPr algn="r" eaLnBrk="1" hangingPunct="1"/>
              <a:t>26</a:t>
            </a:fld>
            <a:endParaRPr lang="en-US" altLang="en-US" sz="130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3525" cy="372110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7925" cy="4467225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11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6" rIns="96652" bIns="48326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FC7F2AC-2FB5-45B9-9D99-D00A89B0CFFF}" type="slidenum">
              <a:rPr lang="en-US" altLang="en-US" sz="1300"/>
              <a:pPr algn="r" eaLnBrk="1" hangingPunct="1"/>
              <a:t>27</a:t>
            </a:fld>
            <a:endParaRPr lang="en-US" altLang="en-US" sz="13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3525" cy="372110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7925" cy="4467225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985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6" rIns="96652" bIns="48326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FC7F2AC-2FB5-45B9-9D99-D00A89B0CFFF}" type="slidenum">
              <a:rPr lang="en-US" altLang="en-US" sz="1300"/>
              <a:pPr algn="r" eaLnBrk="1" hangingPunct="1"/>
              <a:t>28</a:t>
            </a:fld>
            <a:endParaRPr lang="en-US" altLang="en-US" sz="13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3525" cy="372110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7925" cy="4467225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077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E4C7CB-A6B5-4F6B-8AB2-1002CC445FF1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498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3882876" y="9467970"/>
            <a:ext cx="2970471" cy="49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44" tIns="48072" rIns="96144" bIns="48072" anchor="b"/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FFBE54-009C-410A-AC8A-63D8F2A2DF2E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06" y="4734850"/>
            <a:ext cx="5030126" cy="44856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41953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8EA8-62C9-496C-8240-2A44FD441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0B1CB-2FB3-4BDD-A394-63FD410B3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A9F8F-8324-4B8D-A984-306D3F288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2C398-4044-4E4D-88A0-0AC72F89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077F5-D4DD-4DAF-BC7C-DA764F7F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54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5793-D56A-4DE0-B2C2-9C9456AB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F3B24-5186-4EC5-97FF-C15813FEE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DFF59-CBBC-4A47-9632-8B02805D9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0B9AA-DAD5-4EB7-A083-A11E2AB3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6C0A1-8400-40B3-AEE3-38CEF75B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7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E8544-AD59-4790-A651-E24CB7BC6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86B66-7C5D-4C90-9D16-EA566572A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2FD36-02F9-4578-AC58-50856821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FAEA8-4FD2-421E-BC1E-2C2530B32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19621-7EDD-4ABD-A0E1-C86D30A7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677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227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264D5-6E63-48AF-93F0-2533EDAE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3F386-59BF-45E5-9FD6-35123533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2E82D-9A2C-41FB-A1BA-8AD99205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300FD-F544-4CF4-920D-4E3B5192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302A1-93EC-4170-8DB9-47979215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82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F75E-078B-458A-9890-D0442CCA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F4A6F-3B2F-438A-8BA0-62337EA6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51803-994D-4C7F-B1F8-497EAD76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B8A92-0332-4C40-8A44-600DF0451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89E59-7AEA-41A5-BDC2-98833E4D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92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DE0B-0D81-407B-B4B2-4252814A1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387A-41B9-4D3E-ADB7-A7E13D5DD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C0B8B-DD8B-4AA0-8125-865DA7F12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63FF8-A1EB-4654-9C79-E0592B456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C72CF-600D-4E84-ACAC-AE2D7CB3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C8F88-BFCF-4EED-A5AD-6BBC06F0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08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9BABC-BB67-47F9-941D-C102BF16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D7F0C-911A-4D60-B83F-C831DF3A5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29D7B-DE58-4CA1-BE02-252091CD6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E6FEC-7A29-4F23-8371-A0C11CF65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EB9C3-37E6-414B-91B1-77607749E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0F65E0-C192-45FF-AFA6-E716FBBEE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236445-2889-4AEE-B670-0F95AD95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A79C57-33EF-41F1-8D19-F00D4F5B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12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435B-7FD4-439D-AECE-1FA62B8F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C3730-8E53-49A8-BD79-58300906C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F0097-5AD2-4905-9390-2CE4448B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D0323-7395-4055-8592-748A10F21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4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6E96A3-4A78-492E-A875-67EEAA56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5C9B7-B8A6-4622-B5F1-165E5D7D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ED719-44F1-4D32-B39B-EA3B3C81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48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BF564-9CBD-4535-B081-1F0EEAA3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4F4E5-9D1A-47A9-9490-B50E81F9F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C08E-2D94-410F-AC7A-7FF1121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20E99-9811-40AA-8B96-305E9F05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7FF88-22B6-44C5-BD7F-0D4DA603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0790D-4D35-4BD7-80B8-1504DA5B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18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5B7D3-FED9-46B5-A524-EFEDF482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22CF8-4527-45ED-9670-28FC8282B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E389D-EC62-4161-BCEE-48D6BBA2D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D3E46-A635-48C9-B024-CE90E289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492B8-6303-482C-A551-BCF584D88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13784-4C9C-4EA3-839A-E8680B580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1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0B655B-28D5-4E7C-AB82-D89BEB26E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3150D-899B-4C32-B492-230B5260B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D2E32-4D20-4C9B-8A36-EAC8C68F2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D2711-53A4-451D-8C64-0A4E3F087078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63487-B678-42A2-BDE5-8107BA3DB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24D9-4947-48D2-8D77-74B25EEC0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C2513-1649-4AD3-89E1-5460A029B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86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ternreview.org.uk/" TargetMode="Externa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books.google.it/books?id=B8I5SP69e4kC&amp;printsec=frontcover&amp;dq=a+guide+to+econometrics&amp;psp=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content/be72f8e2-0144-11e8-9650-9c0ad2d7c5b5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https://www.reuters.com/article/us-worldbank-economist-romer-idUSKBN1FD38Y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C83D5DF-00C5-4D92-B3DC-596C87C1D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240" y="820506"/>
            <a:ext cx="9131484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800" dirty="0">
                <a:solidFill>
                  <a:srgbClr val="000066"/>
                </a:solidFill>
                <a:latin typeface="Batang" panose="02030600000101010101" pitchFamily="18" charset="-127"/>
              </a:rPr>
              <a:t>Responsible quantification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rgbClr val="000066"/>
              </a:solidFill>
              <a:latin typeface="Batang" panose="02030600000101010101" pitchFamily="18" charset="-127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00066"/>
                </a:solidFill>
                <a:latin typeface="Batang" panose="02030600000101010101" pitchFamily="18" charset="-127"/>
              </a:rPr>
              <a:t>Andrea Saltelli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00066"/>
                </a:solidFill>
                <a:latin typeface="Batang" panose="02030600000101010101" pitchFamily="18" charset="-127"/>
              </a:rPr>
              <a:t>Open Evidence Research, Open University of Catalonia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000066"/>
              </a:solidFill>
              <a:latin typeface="Batang" panose="02030600000101010101" pitchFamily="18" charset="-127"/>
            </a:endParaRPr>
          </a:p>
          <a:p>
            <a:pPr algn="ctr">
              <a:spcBef>
                <a:spcPct val="0"/>
              </a:spcBef>
              <a:buNone/>
            </a:pPr>
            <a:endParaRPr lang="en-GB" altLang="en-US" sz="2400" b="1" dirty="0">
              <a:solidFill>
                <a:srgbClr val="000066"/>
              </a:solidFill>
              <a:latin typeface="Batang" panose="02030600000101010101" pitchFamily="18" charset="-127"/>
            </a:endParaRPr>
          </a:p>
          <a:p>
            <a:pPr algn="ctr">
              <a:spcBef>
                <a:spcPct val="0"/>
              </a:spcBef>
              <a:buNone/>
            </a:pPr>
            <a:r>
              <a:rPr lang="it-IT" altLang="en-US" sz="2400" b="1" dirty="0">
                <a:solidFill>
                  <a:srgbClr val="000066"/>
                </a:solidFill>
                <a:latin typeface="Batang" panose="02030600000101010101" pitchFamily="18" charset="-127"/>
              </a:rPr>
              <a:t>Centro per l’Eccellenza e gli Studi Transdisciplinari (</a:t>
            </a:r>
            <a:r>
              <a:rPr lang="en-GB" altLang="en-US" sz="2400" b="1" dirty="0">
                <a:solidFill>
                  <a:srgbClr val="000066"/>
                </a:solidFill>
                <a:latin typeface="Batang" panose="02030600000101010101" pitchFamily="18" charset="-127"/>
              </a:rPr>
              <a:t>CEST), Young Scholar Initiative of the Institute for New Economic thinking (INET</a:t>
            </a:r>
            <a:r>
              <a:rPr lang="en-GB" altLang="en-US" sz="2400" b="1">
                <a:solidFill>
                  <a:srgbClr val="000066"/>
                </a:solidFill>
                <a:latin typeface="Batang" panose="02030600000101010101" pitchFamily="18" charset="-127"/>
              </a:rPr>
              <a:t>) and OECD </a:t>
            </a:r>
            <a:endParaRPr lang="en-GB" altLang="en-US" sz="2400" b="1" dirty="0">
              <a:solidFill>
                <a:srgbClr val="000066"/>
              </a:solidFill>
              <a:latin typeface="Batang" panose="02030600000101010101" pitchFamily="18" charset="-127"/>
            </a:endParaRPr>
          </a:p>
          <a:p>
            <a:pPr algn="ctr">
              <a:spcBef>
                <a:spcPct val="0"/>
              </a:spcBef>
              <a:buNone/>
            </a:pPr>
            <a:endParaRPr lang="en-GB" altLang="en-US" sz="2400" b="1" dirty="0">
              <a:solidFill>
                <a:srgbClr val="000066"/>
              </a:solidFill>
              <a:latin typeface="Batang" panose="02030600000101010101" pitchFamily="18" charset="-127"/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altLang="en-US" sz="2400" b="1" dirty="0">
                <a:solidFill>
                  <a:srgbClr val="000066"/>
                </a:solidFill>
                <a:latin typeface="Batang" panose="02030600000101010101" pitchFamily="18" charset="-127"/>
              </a:rPr>
              <a:t>Forecasting the future for sustainable development</a:t>
            </a:r>
          </a:p>
          <a:p>
            <a:pPr algn="ctr">
              <a:spcBef>
                <a:spcPct val="0"/>
              </a:spcBef>
              <a:buNone/>
            </a:pPr>
            <a:r>
              <a:rPr lang="en-GB" altLang="en-US" sz="2400" b="1" dirty="0">
                <a:solidFill>
                  <a:srgbClr val="000066"/>
                </a:solidFill>
                <a:latin typeface="Batang" panose="02030600000101010101" pitchFamily="18" charset="-127"/>
              </a:rPr>
              <a:t>Approaches to Modelling and the Science of Prediction</a:t>
            </a:r>
          </a:p>
          <a:p>
            <a:pPr algn="ctr">
              <a:spcBef>
                <a:spcPct val="0"/>
              </a:spcBef>
              <a:buNone/>
            </a:pPr>
            <a:r>
              <a:rPr lang="en-GB" altLang="en-US" sz="2400" b="1" dirty="0">
                <a:solidFill>
                  <a:srgbClr val="000066"/>
                </a:solidFill>
                <a:latin typeface="Batang" panose="02030600000101010101" pitchFamily="18" charset="-127"/>
              </a:rPr>
              <a:t>June 16, 2021</a:t>
            </a:r>
            <a:endParaRPr lang="en-GB" altLang="en-US" sz="1400" b="1" dirty="0">
              <a:solidFill>
                <a:srgbClr val="000066"/>
              </a:solidFill>
              <a:latin typeface="Batang" panose="02030600000101010101" pitchFamily="18" charset="-127"/>
            </a:endParaRPr>
          </a:p>
        </p:txBody>
      </p:sp>
      <p:pic>
        <p:nvPicPr>
          <p:cNvPr id="3" name="Picture 3" descr="sa8">
            <a:extLst>
              <a:ext uri="{FF2B5EF4-FFF2-40B4-BE49-F238E27FC236}">
                <a16:creationId xmlns:a16="http://schemas.microsoft.com/office/drawing/2014/main" id="{17953AD5-5EAC-423B-838B-928D148E3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1" y="332209"/>
            <a:ext cx="2704289" cy="270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61" y="4790146"/>
            <a:ext cx="2820982" cy="1362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61" y="3342693"/>
            <a:ext cx="2820982" cy="10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4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166842"/>
            <a:ext cx="1193074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 algn="ctr"/>
            <a:r>
              <a:rPr lang="en-GB" sz="96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Statistical and mathematical  modelling</a:t>
            </a:r>
          </a:p>
        </p:txBody>
      </p:sp>
    </p:spTree>
    <p:extLst>
      <p:ext uri="{BB962C8B-B14F-4D97-AF65-F5344CB8AC3E}">
        <p14:creationId xmlns:p14="http://schemas.microsoft.com/office/powerpoint/2010/main" val="32813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00784" y="-292608"/>
            <a:ext cx="10123960" cy="6985760"/>
            <a:chOff x="1700784" y="-292608"/>
            <a:chExt cx="10123960" cy="69857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4450" t="19466" r="21925" b="9867"/>
            <a:stretch/>
          </p:blipFill>
          <p:spPr>
            <a:xfrm>
              <a:off x="2400559" y="-292608"/>
              <a:ext cx="9424185" cy="698576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349" t="41333" r="73901" b="51867"/>
            <a:stretch/>
          </p:blipFill>
          <p:spPr>
            <a:xfrm>
              <a:off x="1700784" y="6007608"/>
              <a:ext cx="3017520" cy="4663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250" t="31467" r="10848" b="30964"/>
          <a:stretch/>
        </p:blipFill>
        <p:spPr>
          <a:xfrm>
            <a:off x="438912" y="191895"/>
            <a:ext cx="6931152" cy="1745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800" t="14533" r="76150" b="77067"/>
          <a:stretch/>
        </p:blipFill>
        <p:spPr>
          <a:xfrm>
            <a:off x="9573768" y="6281928"/>
            <a:ext cx="2688336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64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48" t="62138" r="2925" b="22893"/>
          <a:stretch/>
        </p:blipFill>
        <p:spPr>
          <a:xfrm>
            <a:off x="51931" y="565031"/>
            <a:ext cx="12140069" cy="2863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450" t="19466" r="21925" b="9867"/>
          <a:stretch/>
        </p:blipFill>
        <p:spPr>
          <a:xfrm>
            <a:off x="7927848" y="3740088"/>
            <a:ext cx="4107208" cy="3044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00" t="14533" r="76150" b="77067"/>
          <a:stretch/>
        </p:blipFill>
        <p:spPr>
          <a:xfrm>
            <a:off x="9503664" y="219456"/>
            <a:ext cx="2688336" cy="576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056" y="3615313"/>
            <a:ext cx="37729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3 modellers</a:t>
            </a:r>
            <a:r>
              <a:rPr lang="en-GB" dirty="0"/>
              <a:t> </a:t>
            </a:r>
            <a:r>
              <a:rPr lang="en-GB" sz="1200" dirty="0"/>
              <a:t>Lo Piano, Puy, Saltelli</a:t>
            </a:r>
          </a:p>
          <a:p>
            <a:r>
              <a:rPr lang="en-GB" sz="2400" dirty="0"/>
              <a:t>2 experts models  and society </a:t>
            </a:r>
            <a:r>
              <a:rPr lang="en-GB" sz="1200" dirty="0"/>
              <a:t>Pielke, van der Sluijs</a:t>
            </a:r>
            <a:r>
              <a:rPr lang="en-GB" dirty="0"/>
              <a:t>  </a:t>
            </a:r>
          </a:p>
          <a:p>
            <a:r>
              <a:rPr lang="en-GB" sz="2400" dirty="0"/>
              <a:t>3 statisticians</a:t>
            </a:r>
            <a:r>
              <a:rPr lang="en-GB" dirty="0"/>
              <a:t> </a:t>
            </a:r>
            <a:r>
              <a:rPr lang="en-GB" sz="1200" dirty="0"/>
              <a:t>Mayo, Stark, Portaluri</a:t>
            </a:r>
          </a:p>
          <a:p>
            <a:r>
              <a:rPr lang="en-GB" sz="2400" dirty="0"/>
              <a:t>2 statactivistes</a:t>
            </a:r>
            <a:r>
              <a:rPr lang="en-GB" i="1" dirty="0"/>
              <a:t> </a:t>
            </a:r>
            <a:r>
              <a:rPr lang="en-GB" sz="1200" dirty="0"/>
              <a:t>Bruno, Didier</a:t>
            </a:r>
          </a:p>
          <a:p>
            <a:r>
              <a:rPr lang="en-GB" sz="2400" dirty="0"/>
              <a:t>2 economists</a:t>
            </a:r>
            <a:r>
              <a:rPr lang="en-GB" dirty="0"/>
              <a:t> </a:t>
            </a:r>
            <a:r>
              <a:rPr lang="en-GB" sz="1200" dirty="0"/>
              <a:t>Kay, </a:t>
            </a:r>
            <a:r>
              <a:rPr lang="en-GB" sz="1200" dirty="0" err="1"/>
              <a:t>Raynert</a:t>
            </a:r>
            <a:endParaRPr lang="en-GB" sz="1200" dirty="0"/>
          </a:p>
          <a:p>
            <a:r>
              <a:rPr lang="en-GB" sz="2400" dirty="0"/>
              <a:t>1 epidemiologist</a:t>
            </a:r>
            <a:r>
              <a:rPr lang="en-GB" dirty="0"/>
              <a:t> </a:t>
            </a:r>
            <a:r>
              <a:rPr lang="en-GB" sz="1200" dirty="0"/>
              <a:t>Vineis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640" y="3610604"/>
            <a:ext cx="41072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 sociologists of quantification </a:t>
            </a:r>
            <a:r>
              <a:rPr lang="en-GB" sz="1200" dirty="0"/>
              <a:t>Espeland, Porter</a:t>
            </a:r>
          </a:p>
          <a:p>
            <a:r>
              <a:rPr lang="en-GB" sz="2400" dirty="0"/>
              <a:t>3 STS scholars</a:t>
            </a:r>
            <a:r>
              <a:rPr lang="en-GB" dirty="0"/>
              <a:t> </a:t>
            </a:r>
            <a:r>
              <a:rPr lang="en-GB" sz="1200" dirty="0"/>
              <a:t>Bammer, Sarewitz, Stirling</a:t>
            </a:r>
          </a:p>
          <a:p>
            <a:r>
              <a:rPr lang="en-GB" sz="2400" dirty="0"/>
              <a:t>1 philosopher</a:t>
            </a:r>
            <a:r>
              <a:rPr lang="en-GB" dirty="0"/>
              <a:t>  </a:t>
            </a:r>
            <a:r>
              <a:rPr lang="en-GB" sz="1200" dirty="0"/>
              <a:t>Ravetz</a:t>
            </a:r>
          </a:p>
          <a:p>
            <a:r>
              <a:rPr lang="en-GB" sz="2400" dirty="0"/>
              <a:t>1 historian</a:t>
            </a:r>
            <a:r>
              <a:rPr lang="en-GB" dirty="0"/>
              <a:t> </a:t>
            </a:r>
            <a:r>
              <a:rPr lang="en-GB" sz="1200" dirty="0"/>
              <a:t>Charters</a:t>
            </a:r>
          </a:p>
          <a:p>
            <a:r>
              <a:rPr lang="en-GB" sz="2800" dirty="0"/>
              <a:t>1 </a:t>
            </a:r>
            <a:r>
              <a:rPr lang="en-GB" sz="2400" dirty="0"/>
              <a:t>political scientists </a:t>
            </a:r>
            <a:r>
              <a:rPr lang="en-GB" sz="1200" dirty="0"/>
              <a:t>Di Fiore</a:t>
            </a:r>
          </a:p>
          <a:p>
            <a:r>
              <a:rPr lang="en-GB" sz="2400" dirty="0"/>
              <a:t>1 expert RRI - Open Science </a:t>
            </a:r>
            <a:r>
              <a:rPr lang="en-GB" sz="1200" dirty="0"/>
              <a:t>Rafols</a:t>
            </a:r>
          </a:p>
        </p:txBody>
      </p:sp>
    </p:spTree>
    <p:extLst>
      <p:ext uri="{BB962C8B-B14F-4D97-AF65-F5344CB8AC3E}">
        <p14:creationId xmlns:p14="http://schemas.microsoft.com/office/powerpoint/2010/main" val="332157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4843" y="1151732"/>
            <a:ext cx="7533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COVID has put mathematical models in the limelight</a:t>
            </a:r>
          </a:p>
          <a:p>
            <a:endParaRPr lang="en-US" sz="4000" kern="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  <a:p>
            <a:r>
              <a:rPr lang="en-US" sz="4000" kern="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  <a:sym typeface="Wingdings" panose="05000000000000000000" pitchFamily="2" charset="2"/>
              </a:rPr>
              <a:t> Power &amp; controversy </a:t>
            </a:r>
            <a:r>
              <a:rPr lang="en-US" sz="4000" kern="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450" t="19466" r="21925" b="9867"/>
          <a:stretch/>
        </p:blipFill>
        <p:spPr>
          <a:xfrm>
            <a:off x="8317857" y="320685"/>
            <a:ext cx="3306065" cy="245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6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451" y="181061"/>
            <a:ext cx="178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Power</a:t>
            </a:r>
            <a:endParaRPr lang="en-US" sz="4000" kern="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8451" y="4393463"/>
            <a:ext cx="10195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Landler, Mark, and Stephen Castle. 2020. Behind the Virus Report That Jarred the U.S. and the U.K. to Action - The New York Times.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450" t="19466" r="21925" b="9867"/>
          <a:stretch/>
        </p:blipFill>
        <p:spPr>
          <a:xfrm>
            <a:off x="9251902" y="320686"/>
            <a:ext cx="2372020" cy="1758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999" t="30153" r="22882" b="39567"/>
          <a:stretch/>
        </p:blipFill>
        <p:spPr>
          <a:xfrm>
            <a:off x="161855" y="1281376"/>
            <a:ext cx="9534236" cy="3074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552" t="14466" r="39576" b="80754"/>
          <a:stretch/>
        </p:blipFill>
        <p:spPr>
          <a:xfrm>
            <a:off x="332021" y="1172215"/>
            <a:ext cx="3116765" cy="4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28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9855" y="151192"/>
            <a:ext cx="1154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Conflicts, </a:t>
            </a:r>
            <a:r>
              <a:rPr lang="en-US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when questions of urgency, stakes, values and uncertainty collide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552" y="1766420"/>
            <a:ext cx="2669338" cy="3217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55631" y="1213683"/>
            <a:ext cx="314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Rush Limbaugh </a:t>
            </a:r>
            <a:endParaRPr lang="en-GB" sz="28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3377" y="1501986"/>
            <a:ext cx="7339085" cy="3091880"/>
            <a:chOff x="201619" y="2848902"/>
            <a:chExt cx="7339085" cy="3091880"/>
          </a:xfrm>
        </p:grpSpPr>
        <p:sp>
          <p:nvSpPr>
            <p:cNvPr id="7" name="Oval Callout 6"/>
            <p:cNvSpPr/>
            <p:nvPr/>
          </p:nvSpPr>
          <p:spPr>
            <a:xfrm>
              <a:off x="201619" y="2848902"/>
              <a:ext cx="7339085" cy="3091880"/>
            </a:xfrm>
            <a:prstGeom prst="wedgeEllipseCallout">
              <a:avLst>
                <a:gd name="adj1" fmla="val 71808"/>
                <a:gd name="adj2" fmla="val 589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8881" y="3171945"/>
              <a:ext cx="486390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“Wild-Ass </a:t>
              </a:r>
              <a:r>
                <a:rPr lang="en-US" sz="2800" dirty="0" err="1">
                  <a:solidFill>
                    <a:srgbClr val="00206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Covid</a:t>
              </a:r>
              <a:r>
                <a:rPr lang="en-US" sz="2800" dirty="0">
                  <a:solidFill>
                    <a:srgbClr val="00206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 numbers … The minute I hear anybody start talking about models and modeling, I blanch”</a:t>
              </a:r>
              <a:endPara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3377" y="5306514"/>
            <a:ext cx="11663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Rhodes, Tim, and Kari Lancaster. 2020. “</a:t>
            </a:r>
            <a:r>
              <a:rPr lang="en-GB" sz="24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Mathematical Models as Public Troubles in COVID-19 Infection Control: Following the Numbers</a:t>
            </a:r>
            <a:r>
              <a:rPr lang="en-GB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”, Health Sociology Review 1–18. </a:t>
            </a:r>
            <a:r>
              <a:rPr lang="en-GB" sz="2400" dirty="0" err="1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doi</a:t>
            </a:r>
            <a:r>
              <a:rPr lang="en-GB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: 10.1080/14461242.2020.1764376</a:t>
            </a:r>
          </a:p>
        </p:txBody>
      </p:sp>
    </p:spTree>
    <p:extLst>
      <p:ext uri="{BB962C8B-B14F-4D97-AF65-F5344CB8AC3E}">
        <p14:creationId xmlns:p14="http://schemas.microsoft.com/office/powerpoint/2010/main" val="734870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5" t="24906" r="63490" b="57233"/>
          <a:stretch/>
        </p:blipFill>
        <p:spPr>
          <a:xfrm>
            <a:off x="405442" y="163897"/>
            <a:ext cx="4278702" cy="1224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61" t="27044" r="54859" b="57988"/>
          <a:stretch/>
        </p:blipFill>
        <p:spPr>
          <a:xfrm>
            <a:off x="2173856" y="1492369"/>
            <a:ext cx="5374257" cy="1026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03" t="48050" r="69575" b="35346"/>
          <a:stretch/>
        </p:blipFill>
        <p:spPr>
          <a:xfrm>
            <a:off x="3614468" y="2691434"/>
            <a:ext cx="3562710" cy="113868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69610" y="4019878"/>
            <a:ext cx="4485736" cy="1043797"/>
            <a:chOff x="4869610" y="4019878"/>
            <a:chExt cx="4485736" cy="10437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990" t="52956" r="62217" b="39245"/>
            <a:stretch/>
          </p:blipFill>
          <p:spPr>
            <a:xfrm>
              <a:off x="4869610" y="4019878"/>
              <a:ext cx="4485736" cy="5348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193" t="60880" r="69929" b="31698"/>
            <a:stretch/>
          </p:blipFill>
          <p:spPr>
            <a:xfrm>
              <a:off x="5011947" y="4554716"/>
              <a:ext cx="3398808" cy="50895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548113" y="5227607"/>
            <a:ext cx="3614467" cy="1035172"/>
            <a:chOff x="366623" y="5210354"/>
            <a:chExt cx="3614467" cy="10351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1627" t="70063" r="68727" b="20629"/>
            <a:stretch/>
          </p:blipFill>
          <p:spPr>
            <a:xfrm>
              <a:off x="366623" y="5210354"/>
              <a:ext cx="3614467" cy="6383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2193" t="80253" r="72972" b="13961"/>
            <a:stretch/>
          </p:blipFill>
          <p:spPr>
            <a:xfrm>
              <a:off x="465827" y="5848710"/>
              <a:ext cx="3027872" cy="39681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4450" t="19466" r="21925" b="9867"/>
          <a:stretch/>
        </p:blipFill>
        <p:spPr>
          <a:xfrm>
            <a:off x="7851292" y="129399"/>
            <a:ext cx="4340708" cy="321758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5011947" y="513451"/>
            <a:ext cx="2406769" cy="18854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42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5" t="24906" r="63490" b="57233"/>
          <a:stretch/>
        </p:blipFill>
        <p:spPr>
          <a:xfrm>
            <a:off x="405442" y="163897"/>
            <a:ext cx="4278702" cy="1224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4450" t="19466" r="21925" b="9867"/>
          <a:stretch/>
        </p:blipFill>
        <p:spPr>
          <a:xfrm>
            <a:off x="7851292" y="129399"/>
            <a:ext cx="4340708" cy="321758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5107466" y="1146497"/>
            <a:ext cx="2406769" cy="18854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2210" y="1645508"/>
            <a:ext cx="75146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… models require input values for which there is no reliable information... </a:t>
            </a:r>
          </a:p>
          <a:p>
            <a:endParaRPr lang="en-GB" sz="36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…global uncertainty and sensitivity analyses are often not done. Anyone turning to a model for insight should demand them …</a:t>
            </a:r>
          </a:p>
          <a:p>
            <a:endParaRPr lang="en-US" sz="36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241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5" t="24906" r="63490" b="57233"/>
          <a:stretch/>
        </p:blipFill>
        <p:spPr>
          <a:xfrm>
            <a:off x="405442" y="163897"/>
            <a:ext cx="4278702" cy="1224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4450" t="19466" r="21925" b="9867"/>
          <a:stretch/>
        </p:blipFill>
        <p:spPr>
          <a:xfrm>
            <a:off x="7851292" y="129399"/>
            <a:ext cx="4340708" cy="321758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5107466" y="1146497"/>
            <a:ext cx="2406769" cy="18854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5442" y="1738193"/>
            <a:ext cx="7338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… this may lead to interesting discoveries …</a:t>
            </a:r>
          </a:p>
        </p:txBody>
      </p:sp>
    </p:spTree>
    <p:extLst>
      <p:ext uri="{BB962C8B-B14F-4D97-AF65-F5344CB8AC3E}">
        <p14:creationId xmlns:p14="http://schemas.microsoft.com/office/powerpoint/2010/main" val="1596421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656" t="60366" r="-6652" b="-240"/>
          <a:stretch/>
        </p:blipFill>
        <p:spPr>
          <a:xfrm>
            <a:off x="1439387" y="1895061"/>
            <a:ext cx="8589323" cy="4893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97" t="30847" r="37453" b="59806"/>
          <a:stretch/>
        </p:blipFill>
        <p:spPr>
          <a:xfrm>
            <a:off x="0" y="69689"/>
            <a:ext cx="8216348" cy="727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E9850-D34B-4A01-A2DE-FDBD76E09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" t="47953" r="37453" b="40118"/>
          <a:stretch/>
        </p:blipFill>
        <p:spPr>
          <a:xfrm>
            <a:off x="0" y="733771"/>
            <a:ext cx="10271904" cy="1161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AC3BF-4DAB-40B2-8AA8-2DD3D42DC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" t="59882" r="76895" b="31824"/>
          <a:stretch/>
        </p:blipFill>
        <p:spPr>
          <a:xfrm>
            <a:off x="3737114" y="1312672"/>
            <a:ext cx="3445565" cy="807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3C5DDA-0D59-4A3C-A0C9-25591931E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4" t="59882" r="49329" b="31824"/>
          <a:stretch/>
        </p:blipFill>
        <p:spPr>
          <a:xfrm>
            <a:off x="7244517" y="1312672"/>
            <a:ext cx="4572000" cy="8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96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45" t="13963" r="6321" b="4654"/>
          <a:stretch/>
        </p:blipFill>
        <p:spPr>
          <a:xfrm>
            <a:off x="655607" y="596348"/>
            <a:ext cx="10325819" cy="611235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BE494C48-63F5-4357-8361-8DEF98FB8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45" y="-49983"/>
            <a:ext cx="1171491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Where to find this talk: www.andreasaltelli.eu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EEC2B93-AA4B-4C5B-B282-A0ABA70984E4}"/>
              </a:ext>
            </a:extLst>
          </p:cNvPr>
          <p:cNvCxnSpPr>
            <a:cxnSpLocks/>
          </p:cNvCxnSpPr>
          <p:nvPr/>
        </p:nvCxnSpPr>
        <p:spPr>
          <a:xfrm>
            <a:off x="9018917" y="596348"/>
            <a:ext cx="0" cy="82605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09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1547" y="161158"/>
            <a:ext cx="11661913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r>
              <a:rPr lang="en-GB" sz="44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Models ask as input information which we don’t have  - The case of WEBTAG</a:t>
            </a:r>
          </a:p>
          <a:p>
            <a:endParaRPr lang="en-US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US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r>
              <a:rPr lang="en-GB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J. A. Kay, “Knowing when we don’t know,” 2012, </a:t>
            </a:r>
            <a:r>
              <a:rPr lang="en-US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https://www.ifs.org.uk/docs/john_kay_feb2012.pdf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618AB2-AE0E-4C7E-B14B-34D52F727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510" y="2137443"/>
            <a:ext cx="3044048" cy="4574389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625DACB7-8A74-4DE6-964F-5E2CBD04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626" y="3208465"/>
            <a:ext cx="30440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r>
              <a:rPr lang="en-GB" sz="44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John Kay</a:t>
            </a:r>
            <a:endParaRPr lang="en-US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6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4BDEE-ADC9-4642-AB91-3DB866BD4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553" y="708794"/>
            <a:ext cx="13009369" cy="54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24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F9B7D-428A-4450-86ED-64D1EB645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3320" r="8333" b="12945"/>
          <a:stretch/>
        </p:blipFill>
        <p:spPr>
          <a:xfrm>
            <a:off x="292187" y="160149"/>
            <a:ext cx="11982470" cy="49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67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nicholasstern_narrowweb__300x362,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2821" y="179328"/>
            <a:ext cx="2209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7431656" y="2945532"/>
            <a:ext cx="312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Nicholas Stern, London School of Economics 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1524000" y="0"/>
            <a:ext cx="5562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The case of Stern’s Review – Technical Annex to postscript</a:t>
            </a:r>
          </a:p>
        </p:txBody>
      </p:sp>
      <p:pic>
        <p:nvPicPr>
          <p:cNvPr id="167941" name="Picture 5" descr="wdn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664" y="1862931"/>
            <a:ext cx="205581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662189" y="5043664"/>
            <a:ext cx="31227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William Nordhaus, University of Yale</a:t>
            </a:r>
            <a:br>
              <a:rPr lang="en-GB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en-GB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Nobel ‘Economics’</a:t>
            </a:r>
            <a:br>
              <a:rPr lang="en-GB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en-GB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2018  </a:t>
            </a:r>
          </a:p>
        </p:txBody>
      </p:sp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3916392" y="4236857"/>
            <a:ext cx="827560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Stern, N., Review on the Economics of Climate Change. UK Government Economic Service, London, </a:t>
            </a:r>
            <a:r>
              <a:rPr lang="en-GB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  <a:hlinkClick r:id="rId5"/>
              </a:rPr>
              <a:t>www.sternreview.org.uk</a:t>
            </a:r>
            <a:r>
              <a:rPr lang="en-GB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Nordhaus W., Critical Assumptions in the Stern Review on Climate Change, SCIENCE, 317, 201-202, (2007).</a:t>
            </a:r>
            <a:r>
              <a:rPr lang="en-GB" altLang="en-US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0620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604434" y="228601"/>
            <a:ext cx="1118977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u="sng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The Stern - Nordhaus exchange on </a:t>
            </a:r>
            <a:r>
              <a:rPr lang="en-US" altLang="en-US" sz="3600" i="1" u="sng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SCIENCE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1) Nordhaus </a:t>
            </a:r>
            <a:r>
              <a:rPr lang="en-US" altLang="en-US" sz="36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falsifies Stern based on </a:t>
            </a:r>
            <a:r>
              <a:rPr lang="en-US" altLang="en-US" sz="3600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‘wrong’ </a:t>
            </a:r>
            <a:r>
              <a:rPr lang="en-US" altLang="en-US" sz="36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range of discount rate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2) Stern’s complements its review with a postscript: a </a:t>
            </a:r>
            <a:r>
              <a:rPr lang="en-US" altLang="en-US" sz="3600" dirty="0">
                <a:solidFill>
                  <a:srgbClr val="CC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sensitivity analysis</a:t>
            </a:r>
            <a:r>
              <a:rPr lang="en-US" altLang="en-US" sz="36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of the </a:t>
            </a:r>
            <a:r>
              <a:rPr lang="en-US" altLang="en-US" sz="3600" dirty="0">
                <a:solidFill>
                  <a:srgbClr val="CC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cost benefit analysis</a:t>
            </a:r>
            <a:endParaRPr lang="en-US" altLang="en-US" sz="36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3) Stern infers: </a:t>
            </a:r>
            <a:r>
              <a:rPr lang="en-US" altLang="en-US" sz="3600" dirty="0">
                <a:solidFill>
                  <a:srgbClr val="CC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My analysis shows robustness’ </a:t>
            </a:r>
            <a:r>
              <a:rPr lang="en-US" altLang="en-US" sz="3600" dirty="0">
                <a:solidFill>
                  <a:srgbClr val="CC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37878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1524000" y="120651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accent5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My problem with it:</a:t>
            </a: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9144000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Line 4"/>
          <p:cNvSpPr>
            <a:spLocks noChangeShapeType="1"/>
          </p:cNvSpPr>
          <p:nvPr/>
        </p:nvSpPr>
        <p:spPr bwMode="auto">
          <a:xfrm>
            <a:off x="9829800" y="381000"/>
            <a:ext cx="0" cy="1066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2037" name="Text Box 6"/>
          <p:cNvSpPr txBox="1">
            <a:spLocks noChangeArrowheads="1"/>
          </p:cNvSpPr>
          <p:nvPr/>
        </p:nvSpPr>
        <p:spPr bwMode="auto">
          <a:xfrm>
            <a:off x="8991600" y="0"/>
            <a:ext cx="6858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9600">
                <a:solidFill>
                  <a:srgbClr val="FF0000"/>
                </a:solidFill>
                <a:latin typeface="Batang" panose="02030600000101010101" pitchFamily="18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842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… but foremost Stern says: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C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changing assumptions </a:t>
            </a:r>
            <a:r>
              <a:rPr lang="en-US" altLang="en-US" dirty="0">
                <a:solidFill>
                  <a:srgbClr val="CC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dirty="0">
                <a:solidFill>
                  <a:srgbClr val="CC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important effect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when instead he should admit that: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  </a:t>
            </a:r>
            <a:r>
              <a:rPr lang="en-US" altLang="en-US" dirty="0">
                <a:solidFill>
                  <a:srgbClr val="CC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changing assumptions </a:t>
            </a:r>
            <a:r>
              <a:rPr lang="en-US" altLang="en-US" dirty="0">
                <a:solidFill>
                  <a:srgbClr val="CC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dirty="0">
                <a:solidFill>
                  <a:srgbClr val="CC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all changes a lot  </a:t>
            </a:r>
          </a:p>
        </p:txBody>
      </p:sp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481264"/>
            <a:ext cx="62484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4" name="Text Box 3"/>
          <p:cNvSpPr txBox="1">
            <a:spLocks noChangeArrowheads="1"/>
          </p:cNvSpPr>
          <p:nvPr/>
        </p:nvSpPr>
        <p:spPr bwMode="auto">
          <a:xfrm rot="16200000" flipH="1">
            <a:off x="277813" y="4087813"/>
            <a:ext cx="46259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taleb"/>
              </a:rPr>
              <a:t>% loss in GDP per capita 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taleb"/>
              </a:rPr>
              <a:t> </a:t>
            </a:r>
            <a:r>
              <a:rPr lang="en-US" altLang="en-US" sz="1600" dirty="0">
                <a:solidFill>
                  <a:schemeClr val="accent1">
                    <a:lumMod val="50000"/>
                  </a:schemeClr>
                </a:solidFill>
                <a:latin typeface="taleb"/>
              </a:rPr>
              <a:t> </a:t>
            </a:r>
            <a:endParaRPr lang="en-GB" altLang="en-US" sz="1600" dirty="0">
              <a:solidFill>
                <a:schemeClr val="accent1">
                  <a:lumMod val="50000"/>
                </a:schemeClr>
              </a:solidFill>
              <a:latin typeface="taleb"/>
            </a:endParaRPr>
          </a:p>
        </p:txBody>
      </p:sp>
    </p:spTree>
    <p:extLst>
      <p:ext uri="{BB962C8B-B14F-4D97-AF65-F5344CB8AC3E}">
        <p14:creationId xmlns:p14="http://schemas.microsoft.com/office/powerpoint/2010/main" val="1879771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30" name="Group 1"/>
          <p:cNvGrpSpPr>
            <a:grpSpLocks/>
          </p:cNvGrpSpPr>
          <p:nvPr/>
        </p:nvGrpSpPr>
        <p:grpSpPr bwMode="auto">
          <a:xfrm>
            <a:off x="0" y="0"/>
            <a:ext cx="12192000" cy="6256338"/>
            <a:chOff x="-1524000" y="0"/>
            <a:chExt cx="12192000" cy="6255657"/>
          </a:xfrm>
        </p:grpSpPr>
        <p:sp>
          <p:nvSpPr>
            <p:cNvPr id="176131" name="Text Box 3"/>
            <p:cNvSpPr txBox="1">
              <a:spLocks noChangeArrowheads="1"/>
            </p:cNvSpPr>
            <p:nvPr/>
          </p:nvSpPr>
          <p:spPr bwMode="auto">
            <a:xfrm>
              <a:off x="-1524000" y="0"/>
              <a:ext cx="12192000" cy="1200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dirty="0">
                  <a:solidFill>
                    <a:schemeClr val="accent1">
                      <a:lumMod val="50000"/>
                    </a:schemeClr>
                  </a:solidFill>
                  <a:latin typeface="Batang" panose="02030600000101010101" pitchFamily="18" charset="-127"/>
                  <a:ea typeface="Batang" panose="02030600000101010101" pitchFamily="18" charset="-127"/>
                  <a:cs typeface="Times New Roman" panose="02020603050405020304" pitchFamily="18" charset="0"/>
                </a:rPr>
                <a:t>How was it done? A reverse engineering of the analysis  </a:t>
              </a:r>
              <a:endParaRPr lang="en-GB" altLang="en-US" sz="36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pic>
          <p:nvPicPr>
            <p:cNvPr id="1761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36057"/>
              <a:ext cx="7010400" cy="40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133" name="Text Box 3"/>
            <p:cNvSpPr txBox="1">
              <a:spLocks noChangeArrowheads="1"/>
            </p:cNvSpPr>
            <p:nvPr/>
          </p:nvSpPr>
          <p:spPr bwMode="auto">
            <a:xfrm>
              <a:off x="685800" y="5798457"/>
              <a:ext cx="6781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 loss in GDP per capita   </a:t>
              </a:r>
              <a:endParaRPr lang="en-GB" alt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134" name="Text Box 5"/>
            <p:cNvSpPr txBox="1">
              <a:spLocks noChangeArrowheads="1"/>
            </p:cNvSpPr>
            <p:nvPr/>
          </p:nvSpPr>
          <p:spPr bwMode="auto">
            <a:xfrm>
              <a:off x="228600" y="1378857"/>
              <a:ext cx="2590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  <a:cs typeface="Times New Roman" panose="02020603050405020304" pitchFamily="18" charset="0"/>
                </a:rPr>
                <a:t>Missing points</a:t>
              </a:r>
            </a:p>
          </p:txBody>
        </p:sp>
        <p:sp>
          <p:nvSpPr>
            <p:cNvPr id="176135" name="Line 6"/>
            <p:cNvSpPr>
              <a:spLocks noChangeShapeType="1"/>
            </p:cNvSpPr>
            <p:nvPr/>
          </p:nvSpPr>
          <p:spPr bwMode="auto">
            <a:xfrm>
              <a:off x="1295400" y="1836057"/>
              <a:ext cx="0" cy="76200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6136" name="Line 8"/>
            <p:cNvSpPr>
              <a:spLocks noChangeShapeType="1"/>
            </p:cNvSpPr>
            <p:nvPr/>
          </p:nvSpPr>
          <p:spPr bwMode="auto">
            <a:xfrm>
              <a:off x="1371600" y="4198257"/>
              <a:ext cx="990600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6137" name="Text Box 9"/>
            <p:cNvSpPr txBox="1">
              <a:spLocks noChangeArrowheads="1"/>
            </p:cNvSpPr>
            <p:nvPr/>
          </p:nvSpPr>
          <p:spPr bwMode="auto">
            <a:xfrm>
              <a:off x="2667000" y="3969657"/>
              <a:ext cx="3429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4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  <a:cs typeface="Times New Roman" panose="02020603050405020304" pitchFamily="18" charset="0"/>
                </a:rPr>
                <a:t>Large uncertainty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418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4EFB0-C4A7-4DAD-9B1D-EE7790FEE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33" y="272741"/>
            <a:ext cx="9314003" cy="6425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394740-EE6D-4C96-9E4F-98D5A0115029}"/>
              </a:ext>
            </a:extLst>
          </p:cNvPr>
          <p:cNvSpPr txBox="1"/>
          <p:nvPr/>
        </p:nvSpPr>
        <p:spPr>
          <a:xfrm>
            <a:off x="7202622" y="4178367"/>
            <a:ext cx="4620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Sensitivity analysis</a:t>
            </a:r>
            <a:r>
              <a:rPr lang="en-GB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, supports Stern: not all is driven by discount factors parameters delta and eta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71ED-129C-4B15-B65F-312E7E2980CE}"/>
              </a:ext>
            </a:extLst>
          </p:cNvPr>
          <p:cNvSpPr txBox="1"/>
          <p:nvPr/>
        </p:nvSpPr>
        <p:spPr>
          <a:xfrm>
            <a:off x="2524565" y="67249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delta</a:t>
            </a:r>
            <a:endParaRPr lang="en-GB" sz="2400" dirty="0">
              <a:solidFill>
                <a:schemeClr val="tx2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FDA08-5326-410F-BFE9-CFBAFAA95AE0}"/>
              </a:ext>
            </a:extLst>
          </p:cNvPr>
          <p:cNvSpPr txBox="1"/>
          <p:nvPr/>
        </p:nvSpPr>
        <p:spPr>
          <a:xfrm>
            <a:off x="5764823" y="45209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tx2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eta</a:t>
            </a:r>
            <a:endParaRPr lang="en-GB" sz="2400" dirty="0">
              <a:solidFill>
                <a:schemeClr val="tx2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F8D7E-D12E-4DB2-8D77-6D4F64BB129C}"/>
              </a:ext>
            </a:extLst>
          </p:cNvPr>
          <p:cNvSpPr txBox="1"/>
          <p:nvPr/>
        </p:nvSpPr>
        <p:spPr>
          <a:xfrm>
            <a:off x="7571936" y="43230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scenario</a:t>
            </a:r>
            <a:endParaRPr lang="en-GB" sz="2400" dirty="0">
              <a:solidFill>
                <a:schemeClr val="tx2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743BB-F41A-4DB2-8C99-444DF1D9A04F}"/>
              </a:ext>
            </a:extLst>
          </p:cNvPr>
          <p:cNvSpPr txBox="1"/>
          <p:nvPr/>
        </p:nvSpPr>
        <p:spPr>
          <a:xfrm>
            <a:off x="2366889" y="371670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market</a:t>
            </a:r>
            <a:endParaRPr lang="en-GB" sz="2400" dirty="0">
              <a:solidFill>
                <a:schemeClr val="tx2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02C358-3C4D-49C1-9C9B-46E9A7E8CDB7}"/>
              </a:ext>
            </a:extLst>
          </p:cNvPr>
          <p:cNvSpPr txBox="1"/>
          <p:nvPr/>
        </p:nvSpPr>
        <p:spPr>
          <a:xfrm>
            <a:off x="4924865" y="348558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gamma</a:t>
            </a:r>
            <a:endParaRPr lang="en-GB" sz="2400" dirty="0">
              <a:solidFill>
                <a:schemeClr val="tx2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44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370434" y="598668"/>
            <a:ext cx="1167022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The criticism applies to both Stern and Nordhaus – both frame the debate around numbers which are …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CC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78179" name="Picture 3" descr="key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76" y="2906992"/>
            <a:ext cx="2843674" cy="341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AutoShape 4"/>
          <p:cNvSpPr>
            <a:spLocks noChangeArrowheads="1"/>
          </p:cNvSpPr>
          <p:nvPr/>
        </p:nvSpPr>
        <p:spPr bwMode="auto">
          <a:xfrm>
            <a:off x="4918587" y="2906992"/>
            <a:ext cx="4724400" cy="762000"/>
          </a:xfrm>
          <a:prstGeom prst="wedgeRectCallout">
            <a:avLst>
              <a:gd name="adj1" fmla="val -66589"/>
              <a:gd name="adj2" fmla="val 15132"/>
            </a:avLst>
          </a:prstGeom>
          <a:solidFill>
            <a:schemeClr val="bg1"/>
          </a:solidFill>
          <a:ln w="9525" algn="ctr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… precisely wrong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1188DE6-6E89-426F-9D62-04AEEC596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993" y="5523273"/>
            <a:ext cx="71877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From:  Saltelli, A., D'Hombres, 2010, Sensitivity analysis didn't help. A practitioner's critique of the Stern review, </a:t>
            </a:r>
            <a:r>
              <a:rPr lang="en-US" altLang="en-US" sz="1600" i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GLOBAL ENVIRONMENTAL CHANGE</a:t>
            </a:r>
            <a:r>
              <a:rPr lang="en-US" altLang="en-US" sz="1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, 20, 298-302.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9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0F95B80D-91DC-476E-9FF1-59CE23A9D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9" y="1361032"/>
            <a:ext cx="11930742" cy="504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66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Sociology and ethics of quantification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66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Espeland, W.N., Stevens, M.L., 2008. A sociology of quantification. Eur. J. </a:t>
            </a:r>
            <a:r>
              <a:rPr lang="en-GB" sz="2000" dirty="0" err="1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Sociol</a:t>
            </a:r>
            <a:r>
              <a:rPr lang="en-GB" sz="20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. 49, 401–436. https://doi.org/10.1017/S0003975609000150</a:t>
            </a:r>
            <a:endParaRPr lang="en-GB" sz="6600" dirty="0">
              <a:solidFill>
                <a:srgbClr val="000066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14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08583" y="2047608"/>
            <a:ext cx="947828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>
              <a:defRPr/>
            </a:pP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More examples in Useless Arithmetic: Why Environmental Scientists Can't Predict the Future, by Orrin H. Pilkey  and  Linda Pilkey-Jarvis </a:t>
            </a:r>
            <a:endParaRPr lang="en-GB" sz="36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</p:txBody>
      </p:sp>
      <p:pic>
        <p:nvPicPr>
          <p:cNvPr id="3" name="Picture 3" descr="Useless arithmetic : why environmental scientists can't predict the fu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6" y="3491397"/>
            <a:ext cx="2197728" cy="323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78" name="Picture 2" descr="http://upload.wikimedia.org/wikipedia/commons/2/25/OPilkey_R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6" y="194608"/>
            <a:ext cx="2115842" cy="317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54674" y="194608"/>
            <a:ext cx="33537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 algn="ctr">
              <a:defRPr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Orrin H. Pilkey</a:t>
            </a:r>
            <a:endParaRPr lang="en-GB" sz="28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14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6A077-1BA0-41C3-8C0B-FE79C4EC81F0}"/>
              </a:ext>
            </a:extLst>
          </p:cNvPr>
          <p:cNvSpPr txBox="1"/>
          <p:nvPr/>
        </p:nvSpPr>
        <p:spPr>
          <a:xfrm>
            <a:off x="357809" y="286844"/>
            <a:ext cx="673210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b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Peter Kennedy, A Guide to Econometrics.</a:t>
            </a:r>
          </a:p>
          <a:p>
            <a:pPr>
              <a:spcBef>
                <a:spcPct val="0"/>
              </a:spcBef>
            </a:pPr>
            <a:endParaRPr lang="en-US" sz="3200" b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sz="3200" b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One of the ten commandments of applied econometrics according to Peter Kennedy: </a:t>
            </a:r>
          </a:p>
          <a:p>
            <a:pPr>
              <a:spcBef>
                <a:spcPct val="0"/>
              </a:spcBef>
            </a:pPr>
            <a:endParaRPr lang="en-US" sz="3200" b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Batang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8D73A-5921-496D-9280-B9A69B95BA69}"/>
              </a:ext>
            </a:extLst>
          </p:cNvPr>
          <p:cNvSpPr txBox="1"/>
          <p:nvPr/>
        </p:nvSpPr>
        <p:spPr>
          <a:xfrm>
            <a:off x="357809" y="4495801"/>
            <a:ext cx="110788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3200" b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sz="3200" b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“Thou shall confess in the presence of sensitivity.</a:t>
            </a:r>
          </a:p>
          <a:p>
            <a:pPr>
              <a:spcBef>
                <a:spcPct val="0"/>
              </a:spcBef>
            </a:pPr>
            <a:r>
              <a:rPr lang="en-US" sz="3200" b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Corollary: Thou shall anticipate criticism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“</a:t>
            </a:r>
            <a:endParaRPr lang="en-US" sz="3200" b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Batang" pitchFamily="18" charset="-127"/>
            </a:endParaRPr>
          </a:p>
        </p:txBody>
      </p:sp>
      <p:pic>
        <p:nvPicPr>
          <p:cNvPr id="5" name="Picture 3" descr="Anteprima libro">
            <a:hlinkClick r:id="rId2"/>
            <a:extLst>
              <a:ext uri="{FF2B5EF4-FFF2-40B4-BE49-F238E27FC236}">
                <a16:creationId xmlns:a16="http://schemas.microsoft.com/office/drawing/2014/main" id="{AF6656CF-EC19-4E8C-8B58-D1E1C8B57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913" y="300096"/>
            <a:ext cx="1974574" cy="31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F57083D-76DB-4294-85C1-DD167751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6522" y="394251"/>
            <a:ext cx="2557669" cy="29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46D621-7B26-41D7-B6F2-D2471ECCF292}"/>
              </a:ext>
            </a:extLst>
          </p:cNvPr>
          <p:cNvSpPr txBox="1"/>
          <p:nvPr/>
        </p:nvSpPr>
        <p:spPr>
          <a:xfrm>
            <a:off x="9243391" y="3397384"/>
            <a:ext cx="29486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Peter Kennedy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968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6A04781E-FDEB-4C44-9BAA-E1D1D1310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783" y="329720"/>
            <a:ext cx="725936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“</a:t>
            </a:r>
            <a:r>
              <a:rPr lang="en-GB" altLang="en-US" sz="36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One reason these methods [global sensitivity analysis] are rarely used is their honesty seems destructive;</a:t>
            </a:r>
            <a:r>
              <a:rPr lang="en-GB" altLang="en-US" sz="28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” </a:t>
            </a:r>
          </a:p>
        </p:txBody>
      </p:sp>
      <p:pic>
        <p:nvPicPr>
          <p:cNvPr id="3" name="Picture 3" descr="EdForecast">
            <a:extLst>
              <a:ext uri="{FF2B5EF4-FFF2-40B4-BE49-F238E27FC236}">
                <a16:creationId xmlns:a16="http://schemas.microsoft.com/office/drawing/2014/main" id="{AE26E785-9D9D-40BF-A142-F9DCE7EEE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1" y="246544"/>
            <a:ext cx="3771679" cy="275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923E6C3E-E65B-4C6A-8D48-94EAC441C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8" y="3155754"/>
            <a:ext cx="1132631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r>
              <a:rPr lang="en-GB" altLang="en-US" sz="28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“</a:t>
            </a:r>
            <a:r>
              <a:rPr lang="en-GB" altLang="en-US" sz="36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or, to put it another way, a fanatical commitment to fanciful formal models is often needed to create the appearance of progress</a:t>
            </a:r>
            <a:r>
              <a:rPr lang="en-GB" altLang="en-US" sz="28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” </a:t>
            </a:r>
            <a:endParaRPr lang="en-GB" altLang="en-US" sz="20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12C73-390E-416C-A19C-31420DA5EEC7}"/>
              </a:ext>
            </a:extLst>
          </p:cNvPr>
          <p:cNvSpPr txBox="1"/>
          <p:nvPr/>
        </p:nvSpPr>
        <p:spPr>
          <a:xfrm>
            <a:off x="380999" y="5780459"/>
            <a:ext cx="11581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Tantalus on the Road to </a:t>
            </a:r>
            <a:r>
              <a:rPr lang="en-GB" altLang="en-US" sz="2400" dirty="0" err="1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Asymptopia</a:t>
            </a:r>
            <a:r>
              <a:rPr lang="en-GB" altLang="en-US" sz="2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, Edward E. Leamer, 2010 </a:t>
            </a:r>
            <a:r>
              <a:rPr lang="en-GB" altLang="en-US" sz="2400" i="1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Journal of Economic Perspectives</a:t>
            </a:r>
            <a:r>
              <a:rPr lang="en-GB" altLang="en-US" sz="2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, </a:t>
            </a: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24</a:t>
            </a:r>
            <a:r>
              <a:rPr lang="en-GB" altLang="en-US" sz="2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</a:rPr>
              <a:t>, (2), 31–46.</a:t>
            </a:r>
            <a:endParaRPr lang="en-US" altLang="en-US" sz="24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277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935221" y="635160"/>
            <a:ext cx="77505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66"/>
                </a:solidFill>
                <a:latin typeface="Batang" panose="02030600000101010101" pitchFamily="18" charset="-127"/>
              </a:rPr>
              <a:t>Cost benefit analysis: chapter 7 in Porter’s book Trust in Numbers”, Princeton, 1995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F0FD4-5054-46CB-97BB-FC7B68372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3" y="1095490"/>
            <a:ext cx="3334105" cy="5026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C8E32-384C-4A21-86FF-19358753F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21" y="2409610"/>
            <a:ext cx="2465579" cy="3712221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C7EDB402-8EFC-4F74-BD01-F18BE25B2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069" y="5475500"/>
            <a:ext cx="7750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66"/>
                </a:solidFill>
                <a:latin typeface="Batang" panose="02030600000101010101" pitchFamily="18" charset="-127"/>
              </a:rPr>
              <a:t>Theodor Porter </a:t>
            </a:r>
          </a:p>
        </p:txBody>
      </p:sp>
    </p:spTree>
    <p:extLst>
      <p:ext uri="{BB962C8B-B14F-4D97-AF65-F5344CB8AC3E}">
        <p14:creationId xmlns:p14="http://schemas.microsoft.com/office/powerpoint/2010/main" val="3203675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5" t="24906" r="63490" b="57233"/>
          <a:stretch/>
        </p:blipFill>
        <p:spPr>
          <a:xfrm>
            <a:off x="405442" y="163897"/>
            <a:ext cx="4278702" cy="1224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61" t="27044" r="54859" b="57988"/>
          <a:stretch/>
        </p:blipFill>
        <p:spPr>
          <a:xfrm>
            <a:off x="2173856" y="1492369"/>
            <a:ext cx="5374257" cy="1026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03" t="48050" r="69575" b="35346"/>
          <a:stretch/>
        </p:blipFill>
        <p:spPr>
          <a:xfrm>
            <a:off x="3614468" y="2691434"/>
            <a:ext cx="3562710" cy="113868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69610" y="4019878"/>
            <a:ext cx="4485736" cy="1043797"/>
            <a:chOff x="4869610" y="4019878"/>
            <a:chExt cx="4485736" cy="10437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990" t="52956" r="62217" b="39245"/>
            <a:stretch/>
          </p:blipFill>
          <p:spPr>
            <a:xfrm>
              <a:off x="4869610" y="4019878"/>
              <a:ext cx="4485736" cy="5348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193" t="60880" r="69929" b="31698"/>
            <a:stretch/>
          </p:blipFill>
          <p:spPr>
            <a:xfrm>
              <a:off x="5011947" y="4554716"/>
              <a:ext cx="3398808" cy="50895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548113" y="5227607"/>
            <a:ext cx="3614467" cy="1035172"/>
            <a:chOff x="366623" y="5210354"/>
            <a:chExt cx="3614467" cy="10351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1627" t="70063" r="68727" b="20629"/>
            <a:stretch/>
          </p:blipFill>
          <p:spPr>
            <a:xfrm>
              <a:off x="366623" y="5210354"/>
              <a:ext cx="3614467" cy="6383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2193" t="80253" r="72972" b="13961"/>
            <a:stretch/>
          </p:blipFill>
          <p:spPr>
            <a:xfrm>
              <a:off x="465827" y="5848710"/>
              <a:ext cx="3027872" cy="39681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4450" t="19466" r="21925" b="9867"/>
          <a:stretch/>
        </p:blipFill>
        <p:spPr>
          <a:xfrm>
            <a:off x="7851292" y="129399"/>
            <a:ext cx="4340708" cy="3217588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5359258" y="1761699"/>
            <a:ext cx="1955942" cy="0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515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1" t="27044" r="54859" b="57988"/>
          <a:stretch/>
        </p:blipFill>
        <p:spPr>
          <a:xfrm>
            <a:off x="1" y="282434"/>
            <a:ext cx="7616952" cy="1454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4450" t="19466" r="21925" b="9867"/>
          <a:stretch/>
        </p:blipFill>
        <p:spPr>
          <a:xfrm>
            <a:off x="7851292" y="129399"/>
            <a:ext cx="4340708" cy="3217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203" t="48679" r="51108" b="27296"/>
          <a:stretch/>
        </p:blipFill>
        <p:spPr>
          <a:xfrm>
            <a:off x="431319" y="5719313"/>
            <a:ext cx="2876257" cy="81508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969849-B151-4E90-999B-0B5A50B2025A}"/>
              </a:ext>
            </a:extLst>
          </p:cNvPr>
          <p:cNvSpPr txBox="1">
            <a:spLocks/>
          </p:cNvSpPr>
          <p:nvPr/>
        </p:nvSpPr>
        <p:spPr>
          <a:xfrm>
            <a:off x="3182899" y="6154754"/>
            <a:ext cx="1958445" cy="3882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600" kern="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&gt;260 references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319" y="3493008"/>
            <a:ext cx="11625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… many are seduced by the idea of adding complexity in an attempt to capture reality more accurately, but…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4145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0961B1-7067-4E28-BF8A-8C266464E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9" y="178904"/>
            <a:ext cx="9724796" cy="65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47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0" y="99391"/>
            <a:ext cx="10991417" cy="66132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48639" y="110709"/>
            <a:ext cx="4455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O’Neil conjecture</a:t>
            </a:r>
          </a:p>
          <a:p>
            <a:r>
              <a:rPr lang="en-GB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CV=</a:t>
            </a:r>
            <a:r>
              <a:rPr lang="en-GB" sz="2400" dirty="0" err="1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coeff</a:t>
            </a:r>
            <a:r>
              <a:rPr lang="en-GB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 of variation= STD/mean</a:t>
            </a:r>
          </a:p>
          <a:p>
            <a:r>
              <a:rPr lang="en-GB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 model dimensionality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50447" y="3833707"/>
            <a:ext cx="2002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with n </a:t>
            </a:r>
            <a:r>
              <a:rPr lang="en-GB" sz="22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  <a:sym typeface="Symbol" panose="05050102010706020507" pitchFamily="18" charset="2"/>
              </a:rPr>
              <a:t> </a:t>
            </a:r>
            <a:r>
              <a:rPr lang="en-GB" sz="22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3972C-C918-46A6-9E4A-16F0F09B2559}"/>
              </a:ext>
            </a:extLst>
          </p:cNvPr>
          <p:cNvSpPr txBox="1"/>
          <p:nvPr/>
        </p:nvSpPr>
        <p:spPr>
          <a:xfrm>
            <a:off x="6755684" y="5755301"/>
            <a:ext cx="5500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From A. Puy et al, “Effective dimension and model uncertainty”, </a:t>
            </a:r>
            <a:r>
              <a:rPr lang="en-GB" sz="20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paper in progress</a:t>
            </a:r>
          </a:p>
        </p:txBody>
      </p:sp>
    </p:spTree>
    <p:extLst>
      <p:ext uri="{BB962C8B-B14F-4D97-AF65-F5344CB8AC3E}">
        <p14:creationId xmlns:p14="http://schemas.microsoft.com/office/powerpoint/2010/main" val="642365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32D191-726B-4445-90AE-8A6A39B1770D}"/>
              </a:ext>
            </a:extLst>
          </p:cNvPr>
          <p:cNvSpPr txBox="1"/>
          <p:nvPr/>
        </p:nvSpPr>
        <p:spPr>
          <a:xfrm>
            <a:off x="503582" y="5706574"/>
            <a:ext cx="11264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Kay, J. A. &amp; King, M. A. 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Radical uncertainty : decision-making beyond the numbers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. (W. W. Norton &amp; Company, 2020).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756B8-E81B-486D-B9CE-01204AB3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" y="403155"/>
            <a:ext cx="3143250" cy="4752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E058E-3D75-44BC-B49B-EA867E9497BC}"/>
              </a:ext>
            </a:extLst>
          </p:cNvPr>
          <p:cNvSpPr txBox="1"/>
          <p:nvPr/>
        </p:nvSpPr>
        <p:spPr>
          <a:xfrm>
            <a:off x="4161183" y="596348"/>
            <a:ext cx="74344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At times the simpler model gets it right because it makes the right assumptions</a:t>
            </a:r>
          </a:p>
          <a:p>
            <a:endParaRPr lang="en-GB" sz="28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Predicting world fatalities from AIDS</a:t>
            </a:r>
          </a:p>
          <a:p>
            <a:endParaRPr lang="en-GB" sz="28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WHO model did not consider that an HIV-positive sex worker who sleeps with 10 different people is more likely to spread the disease than someone who sleeps with the same person ten times</a:t>
            </a:r>
          </a:p>
        </p:txBody>
      </p:sp>
    </p:spTree>
    <p:extLst>
      <p:ext uri="{BB962C8B-B14F-4D97-AF65-F5344CB8AC3E}">
        <p14:creationId xmlns:p14="http://schemas.microsoft.com/office/powerpoint/2010/main" val="1531487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5" t="24906" r="63490" b="57233"/>
          <a:stretch/>
        </p:blipFill>
        <p:spPr>
          <a:xfrm>
            <a:off x="405442" y="163897"/>
            <a:ext cx="4278702" cy="1224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61" t="27044" r="54859" b="57988"/>
          <a:stretch/>
        </p:blipFill>
        <p:spPr>
          <a:xfrm>
            <a:off x="2173856" y="1492369"/>
            <a:ext cx="5374257" cy="1026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03" t="48050" r="69575" b="35346"/>
          <a:stretch/>
        </p:blipFill>
        <p:spPr>
          <a:xfrm>
            <a:off x="3614468" y="2691434"/>
            <a:ext cx="3562710" cy="113868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69610" y="4019878"/>
            <a:ext cx="4485736" cy="1043797"/>
            <a:chOff x="4869610" y="4019878"/>
            <a:chExt cx="4485736" cy="10437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990" t="52956" r="62217" b="39245"/>
            <a:stretch/>
          </p:blipFill>
          <p:spPr>
            <a:xfrm>
              <a:off x="4869610" y="4019878"/>
              <a:ext cx="4485736" cy="5348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193" t="60880" r="69929" b="31698"/>
            <a:stretch/>
          </p:blipFill>
          <p:spPr>
            <a:xfrm>
              <a:off x="5011947" y="4554716"/>
              <a:ext cx="3398808" cy="50895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548113" y="5227607"/>
            <a:ext cx="3614467" cy="1035172"/>
            <a:chOff x="366623" y="5210354"/>
            <a:chExt cx="3614467" cy="10351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1627" t="70063" r="68727" b="20629"/>
            <a:stretch/>
          </p:blipFill>
          <p:spPr>
            <a:xfrm>
              <a:off x="366623" y="5210354"/>
              <a:ext cx="3614467" cy="6383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2193" t="80253" r="72972" b="13961"/>
            <a:stretch/>
          </p:blipFill>
          <p:spPr>
            <a:xfrm>
              <a:off x="465827" y="5848710"/>
              <a:ext cx="3027872" cy="39681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4450" t="19466" r="21925" b="9867"/>
          <a:stretch/>
        </p:blipFill>
        <p:spPr>
          <a:xfrm>
            <a:off x="7851292" y="129399"/>
            <a:ext cx="4340708" cy="3217588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1396858" y="3033908"/>
            <a:ext cx="1955942" cy="0"/>
          </a:xfrm>
          <a:prstGeom prst="straightConnector1">
            <a:avLst/>
          </a:prstGeom>
          <a:ln w="1111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987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75DCA3-5486-4A64-8697-CF35F106D3A5}"/>
              </a:ext>
            </a:extLst>
          </p:cNvPr>
          <p:cNvSpPr/>
          <p:nvPr/>
        </p:nvSpPr>
        <p:spPr>
          <a:xfrm>
            <a:off x="351635" y="4703076"/>
            <a:ext cx="1143056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E. Popp Berman and D. Hirschman, </a:t>
            </a:r>
            <a:r>
              <a:rPr lang="en-US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 Sociology of Quantification</a:t>
            </a:r>
            <a:r>
              <a:rPr lang="en-US" sz="20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: Where Are We Now?, Contemp. </a:t>
            </a:r>
            <a:r>
              <a:rPr lang="en-US" sz="2000" dirty="0" err="1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Sociol</a:t>
            </a:r>
            <a:r>
              <a:rPr lang="en-US" sz="20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., vol. in press, 2017.</a:t>
            </a:r>
          </a:p>
          <a:p>
            <a:r>
              <a:rPr lang="en-GB" sz="2000" dirty="0" err="1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Mennicken</a:t>
            </a:r>
            <a:r>
              <a:rPr lang="en-GB" sz="20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, A., Espeland, W.N., 2019. </a:t>
            </a:r>
            <a:r>
              <a: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What’s New with Numbers?</a:t>
            </a:r>
            <a:r>
              <a:rPr lang="en-GB" sz="20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 Sociological Approaches to the Study of Quantification. </a:t>
            </a:r>
            <a:r>
              <a:rPr lang="en-GB" sz="2000" dirty="0" err="1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Annu</a:t>
            </a:r>
            <a:r>
              <a:rPr lang="en-GB" sz="20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. Rev. </a:t>
            </a:r>
            <a:r>
              <a:rPr lang="en-GB" sz="2000" dirty="0" err="1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Sociol</a:t>
            </a:r>
            <a:r>
              <a:rPr lang="en-GB" sz="2000" dirty="0">
                <a:solidFill>
                  <a:srgbClr val="000066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. 45, 223–245. https://doi.org/10.1146/annurev-soc-073117-041343</a:t>
            </a:r>
          </a:p>
          <a:p>
            <a:endParaRPr lang="en-GB" sz="20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AutoShape 2" descr="Image result for elijah millgram">
            <a:extLst>
              <a:ext uri="{FF2B5EF4-FFF2-40B4-BE49-F238E27FC236}">
                <a16:creationId xmlns:a16="http://schemas.microsoft.com/office/drawing/2014/main" id="{5551B6DE-CAA8-479E-B403-6D7D0615AB8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55193"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86988-47F5-4416-92BA-8181A32E3ACB}"/>
              </a:ext>
            </a:extLst>
          </p:cNvPr>
          <p:cNvSpPr/>
          <p:nvPr/>
        </p:nvSpPr>
        <p:spPr>
          <a:xfrm>
            <a:off x="351635" y="962193"/>
            <a:ext cx="77348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“what qualities are specific to rankings, or indicators, or models, or algorithms?”</a:t>
            </a:r>
            <a:endParaRPr lang="en-GB" sz="24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77A77-D9D4-48F8-8CE8-54AFF815E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42" y="117478"/>
            <a:ext cx="3477874" cy="34778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AD22D0-69C9-411A-A188-3FA288652C0E}"/>
              </a:ext>
            </a:extLst>
          </p:cNvPr>
          <p:cNvSpPr/>
          <p:nvPr/>
        </p:nvSpPr>
        <p:spPr>
          <a:xfrm>
            <a:off x="8361142" y="3690926"/>
            <a:ext cx="3421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Elizabeth </a:t>
            </a:r>
            <a:br>
              <a: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Popp Berman </a:t>
            </a:r>
          </a:p>
        </p:txBody>
      </p:sp>
    </p:spTree>
    <p:extLst>
      <p:ext uri="{BB962C8B-B14F-4D97-AF65-F5344CB8AC3E}">
        <p14:creationId xmlns:p14="http://schemas.microsoft.com/office/powerpoint/2010/main" val="742364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3" t="48050" r="69575" b="35346"/>
          <a:stretch/>
        </p:blipFill>
        <p:spPr>
          <a:xfrm>
            <a:off x="213345" y="282771"/>
            <a:ext cx="7000365" cy="2237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4450" t="19466" r="21925" b="9867"/>
          <a:stretch/>
        </p:blipFill>
        <p:spPr>
          <a:xfrm>
            <a:off x="7851292" y="129399"/>
            <a:ext cx="4340708" cy="3217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203" t="48679" r="51108" b="27296"/>
          <a:stretch/>
        </p:blipFill>
        <p:spPr>
          <a:xfrm>
            <a:off x="431319" y="5719313"/>
            <a:ext cx="2876257" cy="81508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969849-B151-4E90-999B-0B5A50B2025A}"/>
              </a:ext>
            </a:extLst>
          </p:cNvPr>
          <p:cNvSpPr txBox="1">
            <a:spLocks/>
          </p:cNvSpPr>
          <p:nvPr/>
        </p:nvSpPr>
        <p:spPr>
          <a:xfrm>
            <a:off x="3182899" y="6154754"/>
            <a:ext cx="1958445" cy="3882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600" kern="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&gt;260 references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319" y="3593433"/>
            <a:ext cx="1189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… models will reflect the interests, disciplinary orientations and biases of the developers…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561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34BB73-AA1C-4AD9-974F-504D91F1FBF3}"/>
              </a:ext>
            </a:extLst>
          </p:cNvPr>
          <p:cNvSpPr txBox="1"/>
          <p:nvPr/>
        </p:nvSpPr>
        <p:spPr>
          <a:xfrm>
            <a:off x="215660" y="254981"/>
            <a:ext cx="6235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From Ulrich Beck to </a:t>
            </a:r>
            <a:r>
              <a:rPr lang="en-GB" sz="3600" dirty="0" err="1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Giandomenico</a:t>
            </a:r>
            <a:r>
              <a:rPr lang="en-GB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Majone</a:t>
            </a:r>
            <a:r>
              <a:rPr lang="en-GB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: the technique is never neutral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EEC8A5-179C-414C-80EC-F1AF8B492775}"/>
              </a:ext>
            </a:extLst>
          </p:cNvPr>
          <p:cNvSpPr txBox="1"/>
          <p:nvPr/>
        </p:nvSpPr>
        <p:spPr>
          <a:xfrm>
            <a:off x="8741405" y="222388"/>
            <a:ext cx="3117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Ulrich Beck</a:t>
            </a:r>
            <a:br>
              <a: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(1944 –2015)</a:t>
            </a:r>
          </a:p>
        </p:txBody>
      </p:sp>
      <p:pic>
        <p:nvPicPr>
          <p:cNvPr id="4" name="Picture 2" descr="Image result for ulrik beck">
            <a:extLst>
              <a:ext uri="{FF2B5EF4-FFF2-40B4-BE49-F238E27FC236}">
                <a16:creationId xmlns:a16="http://schemas.microsoft.com/office/drawing/2014/main" id="{08117A09-3E23-4720-A877-597534A0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27" y="222388"/>
            <a:ext cx="2389517" cy="23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D1DB1-A4AF-45FC-8259-556D70839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10" y="2320117"/>
            <a:ext cx="2484394" cy="3722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789B9-8266-4E30-8892-1DBC84FE6E01}"/>
              </a:ext>
            </a:extLst>
          </p:cNvPr>
          <p:cNvSpPr txBox="1"/>
          <p:nvPr/>
        </p:nvSpPr>
        <p:spPr>
          <a:xfrm>
            <a:off x="3189079" y="6042976"/>
            <a:ext cx="311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1992 (1986)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6FFB9-432B-41A1-816A-F06327A1B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2" y="2288011"/>
            <a:ext cx="2505818" cy="3754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0789B9-8266-4E30-8892-1DBC84FE6E01}"/>
              </a:ext>
            </a:extLst>
          </p:cNvPr>
          <p:cNvSpPr txBox="1"/>
          <p:nvPr/>
        </p:nvSpPr>
        <p:spPr>
          <a:xfrm>
            <a:off x="922497" y="6042976"/>
            <a:ext cx="2038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1989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5259" t="34339" r="27264" b="21132"/>
          <a:stretch/>
        </p:blipFill>
        <p:spPr>
          <a:xfrm>
            <a:off x="6067551" y="2950235"/>
            <a:ext cx="6070459" cy="32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4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EC8A5-179C-414C-80EC-F1AF8B492775}"/>
              </a:ext>
            </a:extLst>
          </p:cNvPr>
          <p:cNvSpPr txBox="1"/>
          <p:nvPr/>
        </p:nvSpPr>
        <p:spPr>
          <a:xfrm>
            <a:off x="7004650" y="5399749"/>
            <a:ext cx="3117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Ulrich Beck</a:t>
            </a:r>
            <a:br>
              <a: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GB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(1944 –2015)</a:t>
            </a:r>
          </a:p>
        </p:txBody>
      </p:sp>
      <p:pic>
        <p:nvPicPr>
          <p:cNvPr id="4" name="Picture 2" descr="Image result for ulrik beck">
            <a:extLst>
              <a:ext uri="{FF2B5EF4-FFF2-40B4-BE49-F238E27FC236}">
                <a16:creationId xmlns:a16="http://schemas.microsoft.com/office/drawing/2014/main" id="{08117A09-3E23-4720-A877-597534A0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50" y="2450811"/>
            <a:ext cx="2948938" cy="29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D1DB1-A4AF-45FC-8259-556D70839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64" y="2323674"/>
            <a:ext cx="2792883" cy="4185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789B9-8266-4E30-8892-1DBC84FE6E01}"/>
              </a:ext>
            </a:extLst>
          </p:cNvPr>
          <p:cNvSpPr txBox="1"/>
          <p:nvPr/>
        </p:nvSpPr>
        <p:spPr>
          <a:xfrm>
            <a:off x="3792928" y="6047139"/>
            <a:ext cx="311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1992 (1986)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7DAE2-80EC-4187-B0B2-E3B3B7C37467}"/>
              </a:ext>
            </a:extLst>
          </p:cNvPr>
          <p:cNvSpPr txBox="1"/>
          <p:nvPr/>
        </p:nvSpPr>
        <p:spPr>
          <a:xfrm>
            <a:off x="327804" y="296291"/>
            <a:ext cx="11395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sym typeface="Wingdings" panose="05000000000000000000" pitchFamily="2" charset="2"/>
              </a:rPr>
              <a:t>“It is not uncommon for political programs to be decided in advance simply by the choice of what expert representatives  are included in the circle of advisers.”</a:t>
            </a:r>
          </a:p>
        </p:txBody>
      </p:sp>
    </p:spTree>
    <p:extLst>
      <p:ext uri="{BB962C8B-B14F-4D97-AF65-F5344CB8AC3E}">
        <p14:creationId xmlns:p14="http://schemas.microsoft.com/office/powerpoint/2010/main" val="1068957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5259" t="51521" r="27264" b="29693"/>
          <a:stretch/>
        </p:blipFill>
        <p:spPr>
          <a:xfrm>
            <a:off x="0" y="120546"/>
            <a:ext cx="8485891" cy="18887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89FE54-E5FE-42E3-9FC5-646E11CAAFE7}"/>
              </a:ext>
            </a:extLst>
          </p:cNvPr>
          <p:cNvSpPr txBox="1"/>
          <p:nvPr/>
        </p:nvSpPr>
        <p:spPr>
          <a:xfrm>
            <a:off x="441333" y="3377899"/>
            <a:ext cx="11161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Combine more lenses, including Post-normal science (PNS), Bioeconomics, and Non-Ricardian economics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7F52F9-65C7-48B0-B5B5-6DCBB659C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9" t="34339" r="27264" b="50459"/>
          <a:stretch/>
        </p:blipFill>
        <p:spPr>
          <a:xfrm>
            <a:off x="7456454" y="90424"/>
            <a:ext cx="4735546" cy="852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51562-1D8C-4615-87E1-16389AEBD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9" t="70892" r="27264" b="21132"/>
          <a:stretch/>
        </p:blipFill>
        <p:spPr>
          <a:xfrm>
            <a:off x="0" y="2039429"/>
            <a:ext cx="11846085" cy="11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32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58" y="234350"/>
            <a:ext cx="4282987" cy="6426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944" t="20251" r="19128" b="15723"/>
          <a:stretch/>
        </p:blipFill>
        <p:spPr>
          <a:xfrm>
            <a:off x="60384" y="1595179"/>
            <a:ext cx="7306574" cy="43908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149" y="606338"/>
            <a:ext cx="5121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On reductionism </a:t>
            </a:r>
          </a:p>
        </p:txBody>
      </p:sp>
    </p:spTree>
    <p:extLst>
      <p:ext uri="{BB962C8B-B14F-4D97-AF65-F5344CB8AC3E}">
        <p14:creationId xmlns:p14="http://schemas.microsoft.com/office/powerpoint/2010/main" val="2849933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xQSEhUUExQUFBUVFxcUFxcUFBUVFBQUFxQXFhQXFBcYHCggGBolHBQVITEhJSkrLi4uFx8zODMsNygtLisBCgoKBQUFDgUFDisZExkrKysrKysrKysrKysrKysrKysrKysrKysrKysrKysrKysrKysrKysrKysrKysrKysrK//AABEIAOEA4QMBIgACEQEDEQH/xAAcAAABBQEBAQAAAAAAAAAAAAADAQIEBQYABwj/xABDEAABAwIDBAcEBwUHBQAAAAABAAIRAyEEMUEFElFhBiJxgZGhsRMywfAHQnKC0eHxFCNSYrIkMzRTc6LSFhclY5L/xAAUAQEAAAAAAAAAAAAAAAAAAAAA/8QAFBEBAAAAAAAAAAAAAAAAAAAAAP/aAAwDAQACEQMRAD8A8630N9RCL00lAdlVT8NVVW1SaDkGkwlVXGHqLMYSqrnC1kF0worVCo1FKa5BKptnkNShVZ0/VO3jEaBEp0C8RH4eIyQdhsNNpMjsU5uE3RMAmcjafHz7UTD4AM6xdBGgMn81A21tDdBDHDMkXg9knuItxQGrkxlBzyGcqg2pXcCCCWzwEjLh5oFPpA4PG/I3oBJFswdDy04rsVj2vbBnWcsuIPG/lzQVjekNWmLhr+ByPZwXU+moLSXMIiB73GY0ysgOqiSHXB/3fzNn6wjLXtVXjdmsdvbtjExo4Zyyew2OoI5oNTszpTTqHrFrNLm/mrqjtGm6zXgxnBBXmJ2f1AbZkTOZzbGo4QVFw+LdTeDJAkbwuAb3BhB6+5/on0XyPnwXnOG6RVGHrOJ0BGo5jI6K9w3SAggG4ORm024CRqg1sJIUbC41rwCMjleQexSgUDd1JCJCQhAMhNLUUhIQgEQmkIpCaQgZCRF3VyDxwpwSQuCB7UZiC1Fagl0aqtMLiVSNKtNlYZ1Q2yFycg0cSdEF9hqyvcFg3P0McTbwsn7C2YwWaN88fidQPBX2PrhjN1sTF9347p+KCuo0KVP33eN4PhMKNj9uBogPkDTdDT6yqrauIcZ3QPL0UHC4Nz879v5IFrbceXWkjKeI5hR6lR7zBB7xPorNmzQNEV9CMs0FJVwJIuo1aiWjUDtGvwV3UP5qHimA53QZ7E03XgSM+w9yr6td4mZ7TmNe9XOJZnmqjEN4II78Y7ce3WWvHAkSDHCzlFxWI32h2o94eUo9Rqj1GaT3oENeWDkfL9QEYYw6W177ZKDe3AfEpQfy7MkGo2RtdzTAcZN905OjIcjn5LfbL2i2tTD26e8OBAuvG6dYiCPngVreim2AyoQTAfAI5kR6oPS0hCbTdZEQMITSEUhCqBAyVy4BOAQNXJ26uQeMSlCYE6UBGlFaEFpRmoDUx+i0Gy3b/UEhjbuAjrbpzJ+q0Eqgon58T8FcbBpl5a3MEgnnE58b6IPSth4eWEnI8MrecDioW1HxbqjM3yH5kq4wFRtOm7QCGiOV3eoVFjMOatXd4m/ZqEA8Hgw6I60fWiJPLgLlWNPCaAK1wWC3An1KfDxQUtWjChVWZq3xIIJsqzESEFVVZnZVGMqRKvK1USqHFGSRw5oKyvUjJVmIepuIMKvqMsgiVHIVeoTn2WEQiVio9QoBlcQkSygSEjXEGU4hBeg2nR3pYWQ2oSRoc/EL0HZ+ObVAg3zHMcl4Wx0rR9HtuuokAklvA6dnzog9dlDcFH2VtBtZgIz1+BCmwgEGLiEUhNhAyFyfCVB4enApqcgeEVqE1FagPSPH9Voei5/e5XGQ7BA8J81nGq/6LPipmBIPobjwQeh0DYDPdvyJzv4qxwOF6+9n3am5VfsiCRMudGfLIQPnJaDZ4t85ZfBBKpYeUCvRIVtREKPjm2PxQZ/GUpJzPgqbGHNaB1XMuuMu64VJtEAE/PzZBnHi8dqp6ouRyJ8MldYwQ6eRVM4XPggpqpvJ5qFW5KwxNKJVcXCCgg1gozlIxBugPQDSSlKSEDgh1EUIdRABHpVEIhICg23RTbBpuDSeqTfWPC8L06i8OaCNV4Xs51xe69a6L4wupAOIJFu7RBeJIRCE1A2FyfC5B4SCnhMCeEBGorEIJ7EBmlaDo4G70l0EXyvbQW5nVZ9qn7NrBr2yYE3MeHz2IPWthPG6bCWiReSe/wAloNnMIEHgs10eOUOkkGSNDImfDzWnw2vcgslHxtS1x3p7VBx78gNEELHNAGfDt0zWdx9SZ5z+CttoYi3p3CFTYkTc5fMIKrGfPxVHiW3PISfirnaD4CqvZyY427UFVjTMRqFTVGxK0OIYGkzfNUmMMFBW1M0F6NU+fyUZ5QJCQpVxQcEyqiBDqIBjVNKRuacUB8HZwjMXXq/RF28wGwnXWea8qwfvAnKf1Xq/Qah+4B1DjHZAQagJCnJCgSFyVKg8GaU8JgT2oCNRWIIRWoCAo9FpJsgKRhnwZgGLwcjdB6l0QbFOmCbkEmTMXJj0W1oWuTHos3sCkRRD3n3WiLCAXaBR8TtCo43IDTB3WnTQINyHNORHiq7adAX+bLAbQ2vWw7mkBwbIiDFs72juPcuPTGsRJBLTqI8uzPP8EFrtB82HGyq8RXtc5X8FGpbYD53rcOJT6RD2mcgfUIGVmF4niCg4mnulpHLw4qXUqw08R+VlBw+I3qZ3s2kgzw0j50QU2P1JPzZUGIqAz5K42ziGNadXGQBciLG/ksltKrDt0GT9Y6b2ZA5DKdYJQPqPCiVHhNL8uWXbxKEGH8UDhWRWvlRxTKewcUEgJKgskaitQRHsSx4pz28OK6ozNBKwkRfOV7P0Wp7uFpCL7gJ714fTqGLcivQdidPhSYym+iSGtDd5rwXGLTukDwlB6KUhQ8LiW1WNewy14DgcpB9ERA1clSoPBmlPCE1ECAgRWoTURqAoUrZ1MuqMaM3ODe2TEfBRQi0GFxAbM8tIvPKEHtGBre0wVN7D1XASDYbwgnzCj1wwN6wIPLIld0Zwn/jmTBIJIc28b17cc0fDtaA41BO7ccCgqcdhxUaRBINjae4mFUDYDg0+zcRF75Z66HJbLaGLLWSdxn8sEkDmcvJZLF9JqTXlpOXM+hhAB2z3RJAmLj8JUnBMmGjwVViNvPcZpwQMx+IzC0nQvEMrkzZ4zCCm6R1TSbzn9FQVNpw0kH3rkK9+kekWuOg+fxXmdaub3QS8did85qE/D65puDq9a6tquJbkBJHzcoKmOATDU5KwrU3BhqEdUED6ou4EiAbn3TcWVU94PHkgfvSuKZMLt5ASmiobE+UC7uvf5IbR63Uqll86fqmVKUSOSAVNoSuCE09YrqrroPa+hpnBYf7Ho4q6Wf6B1JwNHlvt8KjlflAqVMXIPBmogQ2p4QFantQ2ojSgKEWiLgWva+XfyQgntQe3dC3h2zae7cNqOE5b3WLZjTJTcdhd4ANbed7kIFp/BZX6LcWTQr0v4d2oAdBJ3o9VuBULQTEIMy7A1AXmr1iRDSGzAI4C8heW9Jdh4h1cu9mTkAd4BsAQJ3jK9oxlYvybYagHuAjM87LLbWwG8DvAgfzGT3oPMsNTq0nNBgg2Ib1nAcluPo72W8YxtbfDmbrgRBabjUFVRwn7wNpjrTAjT8AvSdhbNFCi5/1oudN5wuR2wSgyP0jPFQmNO7JeS4kXK9L6V1pDjz715riT1igiEfIVjs/DufcxHAzB7YUIqy2ViYlpyQWu2Kxq02sIA3IAO8YIGQIPes4/ClhuW914V7iGg6jvUCsI4eBQVfsSisEZwikzr6obmoHNSlICnIC0Mj3pcYYAPKU1hgHiuxEGBwEIIdCrOaWqLtKA9u6UY5N7UHsP0eCMDT+1UP8AvK0izv0ftjA051Lz3b7loUHLl0rkHgzURpQ2hEAQPaiBDaiNQFBTwhtRAg2/0ZVT7Ws2c6YI7ngH1XpzXFzCDwiM9Ml4/wDR/idzGNGlRrmeW8PNg8V6/QzF880FX7OoyWiS3ncDhfwULGbMqVAZcGjsn8hZbUspgcwOSp9oYhrQfXXNBT9H9gspEm7n5y75+YV3jxu4V4Gpg9sWWc/6hbSeP5gGntm1vALTbTd/ZjGZPDuHeg8V6XYyCW37+zQ9srEvdK1nS5p9o4cz+iyVSyBN1PbmgGoUai+UE1pPEjvThhhrftuuptRHGyAFYAZKK4o9ZAKBGhPTQE6UCEpWhNKbVyjIoI+IEu8EXgOF0rGw0qz6L7JOKxDKf1Sd554U23d45d6D1zozhzTwlBhzFNs9pG8fMqyXLkHLki5B4Q1PahsRAUBGp7UNqI1AZpTgmNKeEFjsExiaP+rT/rC9qFTmvD9mVN2tSPCpTPg8L2So+PnggNjcaQPisTt3bm7N7rQ7Sq9QleXbaqF74FyTCDSdC2ftmMG8epSHtDwLgQGDxM/dXpu13xS3TlmJ53WH6E7GfQbvN95wgnwt4iVpts4s+zG/EgfMIPKumrv3hWOe1bPpMQ+XArGYirBsgb7FAad0p4qu7UxBZYapIUioFV0Km6VZ70hBGqoJCLW8UIIESlIUoQIEhvbgnNbdXOJ6OVG0KOJaHPZVb1t1pPs3Sd2YHulsX49oQUtC9oubL17oZ0dGEpS69V8F5/hGjByHrKy3Qfoq99Vteq0spsO80OEGo4e7Y3DQbzrAXpaBEiUpCg5IuXIPB2ojUJqIEBAntQ2ojEBQngpgKcEBGmO669rwdQVKbH/xtBseIkeq8SaV6r9HuM9phWtm9Jxpns95vkY+6gsto4WWHxWV2RsDeqPquEwYA5lbnaIhpKhUWtZhxzAPqgstm0A1oAzjxyuk2hgW1WFrteBuDlmhbKxIIzAgWuMs1IxOIaMiDnrfJB5Xt/YlKkd0VHneOR3bd4WO2hsos62Y4j4rddKmHf3hcZ+ZyVTiXg0dOzWUGHLV24jVf0QwgaWqZgas9U6INOnKSmN1452QSKzUBTK9lCQIU5oSQnhBwEX+SV7psrCexoUqX+WxjO8NAPmvIuimC9ti6TYlodvu+yzreoaO9e0IEKRKkKBpSJSkQdC5LCRB4KE8IbU8ICNRWoLSiNKAzE8ITUQIHArTdA9q+xxIaTDK0MPJ09Q+NvvLMApwKD3rFjepnksfj9puI9iwEuGR0jmp/RLbn7Rh+sZqM6rxxtZ3ePMFH2LhB+0udGnp+qCp2D0Rqv3n4mrUa4xusY4t3Bn1iDcrSYnZHUhpO+BHWIIdznuVjiqsOtlkUHGbR3IHfdB5rtrZtdrjLLEwIfN/BZXbFOsyWHTQuHwXo+0tpsfvcW9bvGQ+eKw228QKjiRcGL89ZQY+oH5WQyHKzrNzsO5RnBA3B4gg9bWyl1aMuEcfioT2QVabMfvSDfggdtBgCrZU7aT5coQQcCnNOqQhNcUGw+jBn9qceFJw7Jcz8F6lC81+itk1axvZjB4uP/HyXpSBEiVIgaVy4rkCLly5B4G1PCG1PagIERqCEVqAoREJqfKB8pwQwngoLXo9tY4as1+bT1XgasJv3jMfmvXNmvuHsLSHCQQbEZgzzXh61nQrbtRj2UIL2OdDf/WTwP8ADrGiD02rTLrm86C+fqqnabXOdA5CeHMq+o1JHAxrpxUDHMaHA6G5GQPVm/eAgxtbY7myRBJaSZ14x4LJYyh7PMAXOs93avQNpYs7j9wGXFsRnn5LIbZoB0u0l0d0wec27kFVV2cCBGt/DNU+MaAYGisTjd1pvmZ5SqevU3jKANQJKFUtNkjzKVgQErP3impU0oOJTJXJEGp6A7dbhsRuVIDK+60uP1HNJ9mSdG9ZwPaDovXCV86Yo5eC9P6EdNmVGMoYh27UADWvcerUizQ4n3XRa9j2oN2uXJEHJEhKVBy5IuQeAtRENqcge1Eahgp7b+XmgM0p6a+m5unHxmAjtw+VwZIyc0GI61nETyQCLoRKYnxi+kCVLGEgZOAAgmJnrZksJyiLTyU7AYa+9HVkHdBa42ME7j2gxnJF4QQsLgi4bzuq2AQTInsMEK92RVbSrUzYND2mH2Jh0GHNMEC5iND3De0GIIAg2aSwnh+7f1SBxlC2k0U6AkkOcQ2XNYWOFj9W4N8/WEHq2JaQSRyg8RGnOZVBtLGWN8vwVrRx2/vNydTduO8iw9haR5qJjcMypIc2bTNwR2EZ9iDO/twLnEaMA/VZHaWNIO7nnnzKvNs4cUCQJAzsZv3rPvw/tDIOXDPuQVlY2gxGYUIshW1XCwTJKjFg+e1BCaxEa2E57U3eQMqIbk+qhSgVNldKR7oBKAVa4PahscnOyQkG06NdPauHAp1R7amLCTFRo4B2RA4HxXo+xekeHxX91UG9/lu6tQfdOfaJXgpTmv8AEZHUIPo1IvEtn9NMZRgCsXgaVQKg8TfzWpwP0ntyrUCOdJwM/ddEeKD0RcsZ/wBysL/BX/8Aln/NKg8zYnJVyBzPx9FJdkOxvqVy5BZYX3mfd9HKfjPdP3P6GrlyCib77PtN/pWixuTPss9GrlyCXU/uPvH1ULaH+EPaP6wuXINdgf8AHYn/AE6Hq9Xrcz2H0XLkGV6W5fdWQ2d/ejtK5cgLtL3lVOyXLkEWuhJFyAb9EN65cg4ZJlbLwXLkAn5IQSLkDki5cgUrhklXIEXLlyD/2Q==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5" descr="data:image/jpeg;base64,/9j/4AAQSkZJRgABAQAAAQABAAD/2wCEAAkGBxQTEhUUExQVFRUXGBQXGBcXFBgYFBcYFhYYFxgXGBcYHCggGBolHBYVITEhJSkrLi4uFx8zODMsNygtLiwBCgoKBQUFDgUFDisZExkrKysrKysrKysrKysrKysrKysrKysrKysrKysrKysrKysrKysrKysrKysrKysrKysrK//AABEIAPEA0QMBIgACEQEDEQH/xAAcAAABBQEBAQAAAAAAAAAAAAADAAIEBQYBBwj/xABDEAABAwIEAwUGAwcDAgYDAAABAAIRAyEEEjFBBVFhInGBkaEGEzKxwfAH0eEUI0JSYnKSM4KyQ/E1U3OEwtIVFiT/xAAUAQEAAAAAAAAAAAAAAAAAAAAA/8QAFBEBAAAAAAAAAAAAAAAAAAAAAP/aAAwDAQACEQMRAD8A8UFUpmYp5oIRCAlOoQmkHVMldDygle+MRCH7ySJQ/fFIunVBM9/EQpDXgqrbEqyY1oQPa9FYwHUoYqDknZuQQBLLozdF2TySAKAzQ3LpdNA7kzKSu+4cg7nymUGpxcHUadFXYxxDiJKjygl4nF5jICdhsXDlClJBteE8U0utRha+YLyjD1y0rY+z/Fs1p6INgU3fdMoVJCfqgRuklKSBqUJQkEHJXVxJB5KGkJpaULOea6KhQdLFwsSFQp4rlAPKuQjiuNwnCs3kgdg6F7q6/ZRZVlHENBBVzh6rXCUAhhgntpQjpMeEA20V1whSC+yjZ47RiEHWO6LtSrayD/8AkWbOgf2mfDRTaWGdUAysa4HQucWz4IMvjcM4umJUT3ZW4OBcLOa1o5tfp1mEF2AaAZe4g6yGPaJ0Nod6IMa1t1KbQbuVf4ngYf8A6bmOj+FriDzBAOip6/CyOYOkHX5X70EZzGKfwlwa6QdVWVMO4ahNY8jRB6Rw7HC11bsqArzDCcVLdVouH8c0v6oNekVW4fizTqQpbcWw7oDELiY145p0jmgdI6pJtua6g8cIXF2VxASjTzFFqMDdVacJwrfdlztVT4h0koESJRg1qDSpyiUaJJhBY4Lh4ddWtHDhogImFohrQER6CHijCTCIRW4b3hgkAaTv4LR0OHU8LRD6lDMXCW5jJPKRoAgx1THbN7R6aePJQ3Nc4y6/KfhH0Wzp8NNXt1GhgNxTptDflspmB9kaZMkGSZuZGpQZfhOFMghmcxpYAdb/AAqfi+B4l0ucbQeyNANhO63+A4Oxo7I1gzpMdBoFbNwbHWieesIPHcPRqNlpkW8JB0PMFDrSZIZaxym8Gb5dxMyvWa3AGF2g7o6gyqrFeybYsI3J87R5IPL8Q9zTMmdQdx07lNwnGzHu6rRVbG+oBvLTrstHjfZQu01M7cwqWp7JVAR0Gx32hA+thsNUDTTcdD2T8XeDob+Kr+JcHe0SBLDYERsN+qi4um+k+CY3tr3qXw/EuBgOcAYkTLSN7GyCgr4ct0Mx6KO1xGi1HFeGtvUpiSLPbNxyOXcHosu5sIJNPHPG6l0+NPGqqUkF/S9oSOil0/aTqsqkg2H/AOyjmUlj0kCXVxJBKZiiBCHQZmKZTjdGp1ANEErC4fU7ImBZLydgojsSYgbqxwTcoQWLXoj3SYGvXRRGXIjnZX3DcCHOY2xzu2a5zpn4dEFj7L4GXCSDEudrccjaAEfHziMQT8TQbDQBo0A6KbxSoKVMUWUwIs4kkmethJQuHYY5d+o5R3IJeEw4Jk/O9tv1V1h6O0ef0QeD0Dln7v8ARW+HoRFvzQdZR5+CPRYLRZHFPv3ThSGqAJEJhOxUg0VHq0TqL+KCLVojp+Sr8ZhwfD1Vt7qdtvBRqlHdB577T8LkXFwst+y5co30MddCPVep4zCBzS03BFucjYrF43CgNewi4gtjUt1H5II/uS8NDSc0ZW52hp5xmFnTCxXEmnMZEEEgiIgjVbzh1TMzKRIabPBvrYR0KzvthhyKgqRdw7VwRmFibc9UGYST3BMQJJJJAkkkkD3i6T2Qu1XSZTQ7mgdTpk6JPYrXAubHgoj29ooFgKEuurRxGi5hqMNlODQgfhWnOI1kGB0IXoXBD7lzHtbmqus0GzW/1OOsdBqe5ZL2XFLO91S+Vs5QDflJ2C0jceIOodUmCBFjaGjYASgmcVqBxJ1JOoaYtPrJt5o2FaYaI1Im/Mxsm0aBJY5wAbMAQRoABPr5qTlAceTdzv3eKC84YyG90juvoOqtsM2IP0VJgsWAGtkTyGxmbn6K3p1T3/JBYMcAB9+ic5gNwbzuoJrWvGidSqblBKNO5MwOSa+lN9vvZCpVR/MRKJ+0fqgA9nNQ61PWBofFWNV0iN1DxNkFRXp+V5HeYWQ4lRl2YXs4Xi/etXxBwHkT5CVRYml2SDsJtrf9EFbwamxlWCBeIkDR2xtoqj2/4e2m8AWvlufiB0kDcaStJwtjHvyQRYEdecHooX4n0AKdOTsANIhriwu01+D1QeT1RBKYjYs9o958YQUCSSSQJJJJA9rtiuEJq6EDwSp2ApE+aiUKWYq6pMyhAR3JBrVIEbogulSpCZddATggipfNLgQA0SSdbg9yvOH4803Z4Jc0HKcpyh21vNQeCvazFUHWgVGgzcAO7JPkSt37RcNdl7BENc4AhsGCYiQfogfgaxq0Wu5Nkm1/uEbFUjnLXEATMiSXbABusaoFKh+zOZTdAo1tXTlNJ7SDJJECm6PPvUwVWljj/wBV7nNccpGXtFsM5jWDygoC4bDgw1hOt8zekeXqp7MA+kJ1AsCH5hfefoVRft9Rhe1oyU6bSWm5dUgSWtI3J3MeKPw/2sdVLcrGkGn7x7Qe0y8GeRiDCDWYCuHDK7XWYsQfv0RKuHMxaBy1mVXU6hDmlt2kGNNRfL4ifJWtOuHjMBaJnn9wgE+imlhvumjFgMzO6jpIOkqqxXFaz8wZDReHZXRpazQST1QWpq+ii4ir+arPe12ASaVURfIYIJO4eGmPNQcVxYCQRGtjIgjroUBMc6XEa6C2zbH81W13nK541JMeRDbdylF8tzC5dTt3yWg+qbUplzQAQIuegOw8kD/ZJg95mOmVwv8Awh2hHSSs97cVX1GOY6ewxzLjdr3Gx3281p+G4ce5c4a5bZTsHX8tVkOO4rM97HEWfMwdXhzTfvDSg8yqCDBTFZ8XpAVPFwPgYlVrtUHEkkkCSSSQJFpU50TGNkwrTCYfLqgJhqQapMpia9yAzTF1EqYkTEoGKxBiAoA1QbT2Qotq4hrHbsqkd7abiPVes18L7zKypIBDaoGhJLnA+ULwvgWNdSqe8aZIDx/m3L4a+i9l4TxoYmo1wBApMcwTfM4uaSAehPqgP7p1KWvcS1wIJGrpkZXHaBFlyvh35mGCbNGYQTLRBvorZlnFjoIJzyRrmm0bjVd937p4iCx38Ju0Hfu8EEWjA+Jk8yBbxCWIw7XG1Not3HkrtgaR8B8CCBy1CG+kQCQI7zf0QZrjVItY2mA6XuY0AOjeZltwABqrWhNJha0mIiT2o6ibqBWw597mcc9S4mPgZybsNlK4hVENHdbnzQVXDa+cF9R2cS4thpAgPgEsuJsf0TOJ+0T2U3uptblptkhxh7ulNp1KncMolrDTcI92TkOUAOY85h4tzZT3dUZlBslj2Ax5X3Hegy1P2ppVyQ6mIAaKj2nM3tDUOEb202T8S+4aCC14JYNQYBLhB6AqzxnB6WV2VrWg/F2obHUA3UHCkAsMdmk03FpBnsNGxNvRA7hWGLWBjhBGZ4nZrrs9DMJmMxAYHcxA1tPX73QcRi8b711NlOnRpsAHvqn7yq5uXsyGuAzRaQqHHUnZu1UfUEuLtGi4yzA6ncoNFSrtptylxDXkukaNsIiNjJkdyzvHqZLgRuwHmJbN/vqicQb7nJLYaQMrTd2URa2/TkVV8Yx/up7JHZlsm4zXA8jogzPG3dsnqfUyqtz5UvGVM9+n1KhlBxJJJAkkkkFnhKEaqZK5CFUqIHvcoziZhcqYkQYQhXAHMoFioAUQFIuXAgvOE1AGmNYEmNLiLr1L2IpZaNJxJgmsRt8bs30svJOG4uAWQILg4k69kQAegkle08FpRgqLjNjTItbUty+RQabEMMtfEyMv5LtenLQeV296k1Hdk6Ei4HlqhYQRmBIsSCd5JJlB1lcloyaRd11XYio7NEmBB63RxXyuc0mxlzeRm7gOoPzQMVRJktMGB3Ha4QcwtPM4vgwbeSj8Wflg92vVSuHVzTlrrEfeiicZxrHODZAOp1JMcgL+aA2FIDwKmh+GNj17/op9bAtJEEgGLi58lSGpmDWsEuzNOhtBBvPcrltYs6sJ8j+SCNi8Ly7Ublob53MqBUDWy6weJIMWnnHMLQYiCFl8e65B01HMHT6oKXiHFCGmTLiDM6xNu9VvCMO573McYzNDnE3De0AIHPoptdmYlxEy4x4EN88yseH4SthKodiGMDKnw5TmfNiGx/PYQNNUA+PRRFOvVj3dIudlPxVY0F7kl2XwXlHHca6q5z3mXPc5xGwm/wCngvSfxNxjhhQ+qMtSs9rGM191Sp9sj+5xiV5FUqE6oGAriSSBJJJIEkkkguHvUOrWRnVg0XUB75Qde/ZDXUalhHu0BQBShWLOEu1JA9VIp8MbuSfED0QQeFYF1aqyk3V7g3uk3PcBJ8F9EcEZ73DGlEZcwE7ZYAPTQLyb2N4eP2lr2tEU4Lj/AHEMA63PovXeHxTdVEwA8n/IB0nzPkgn8JqBzAbXmR3dk/IoNNhDyOUEXER1Q8HWIdUDfhDrT/UAT6ynOEOkzBEfkgBxqnFJzhdzJe3qWics7AiR5IfDsWSB7xjmaHTMI1sWzzGqvcPRJEOHfZRH4Y0HZmCWO1buDOrfDZAWth6VUQMrwIi/avruColXhzKQ7DQ0XmBc9SdT5qwr0muAOVjpuDF+48lU8S4c2TlLm/2uI9CgjuqBtzrc8h6+KsGVJE3IWZq4Cpmg13lvIhp9YV3hWOy3OtgY1i2yB7K2rOWh6H7hU3EmQ5/LKfp+iv24UAOdM7cupIVZS4c7EPcAS1kZS/UydQ0c+qCp9msPnIeXZWsJh0aO3cOZGgA6laD2iwQfh89Aj3lMiowySHPZ2gDO9t1bYPgtKg1oAnL2WzzJAi25OpUfi+HNJxcHFtNwc15AnLMhtQAnUTfog8K9vvaP9sqU3Ns1rR2dw43f6iPBY9a/8SOEvw2KAc73gLGlr8oGaNZy2Jk69VkECSSSQJJJJAkkkkEvHG6ZQwzn6ac9lPZggbu7R9FMpiI6eSCPhMAG3NzzOg8FYMcBbX5W2tso3PW6c1+kaiCO8ICOJcfKE0zJjQIrQIzN0Nu48k9rBG+nnJugtPY3FZMQGi4qZWnmCCHA+h816u2lmqOga+7Hk0m/W4Xl3sLhS/GNgfA1zvEjKPmT4L1Hh+MFKvUY9vZIa5rt7AAk+SA9LCTUIv2mtIHUGCrOvhrAd08hCjY5vaa5pvfKZsZvlKJRxOZp5+oOkILCnVt802uRBET0Q8M/MyZ0MdxQqx7MiRGp1Ou3JBX43NSOZklu45dUBtf3gub620NtR0V2KYLLkXsQDz79SsxisKaVQN/hMlnQ6uYfmPFASqy50kXSwhEgTABv5ajxQa2JNzvZBwtSXk7AWHU3P0QTuKY6Gm4sD6CVOoO93hW5TDsucOvqBmvGyzfGa4bScXENbFyTEDcq3q4oVIpUyCcomD8LABc8pGg3QRKvHaoxDGPYcpbnBbBbcHtOkgyIjKAfila6BWogWJcG7bLH8SP/APQx40ZSqZt7PfTbPfAdC0nBWNYPhN9JJm99tO5B55+KHATUw9h+8oZns/rp2zN7xAK8UX1VxzBipINrTziQb93NfM3HsIKVeowaZiR3HRBXJLq4gSSSSBJJJINKQIiQAOX1Ka0jqnx49efguZSgQjS8FNLe/wC9F1PfcRuB6aoGYd5a4i0O9CN+9TKR7JsNBz1mJibqtrNtbUEEfVTMO+QfvW/5oLj2d4x+zYkVSJYey6NhM5usfVeqGtTxDWwQHQSwje2gPcvGHAOHd05qfwjjdWgQ1r3Fg/h/l6sMSw3/AEQesYKoW/u6twdHbg7tMaRsprRs742izrAvbsf7gstw7jjKzP3vab/OLOA/qHlcaK8bIaSSCyezUbdzbWMC8c0Fhh6jtYtcHkesc1LNSCc1hFoGoULA4ouYIiQTPebgjkCpmKphwa50kAz8Rnl9UD8E8CGmNZBv8gED2kwYqUyRq05hGtrn0lSqFFsmCRcak/IqxqMlqDzKtiC6doMHv6dIg+KDW4g2ixzp0Em2nTqTyReOYc4fERfK8Q08iJIHkXDwCFgeDmtnqO+Cix1UCLF4HZn/AHIG8OwL3ubWrw94LS2kP9Kk43Bf/wCZUFjyC1DOF5Xuewg1XwHvfq/vjlsicPw0NsOQPfqSrB7YHQAn0070FFTwppse7NmqVWw87STlYGg6NH5rRcNpADUkgXJO6qw3O8NHwMiTGrm3MdBceKvqNLKyefJBR8f4gGUHkXcWuHqRPcJXzhjHe+ruI0JIH9o0Xrv4kcS93TeJh0PiOTrAeZnwXk/CacAuI1sPBBFr4AjS/TdQy1aVzhFwJ5Dlz71Gr4ZrpkHvGv6oKJJTMRgi2+o9fJRIQcSTsq6g1Zo3+55prRaNCd9u7opLR98o+/mU6pSBF0ERzOuiHliD8/zUsDLAPfm3+9fJDcweHpf7+SCM+lr1+qHhiQS3lz5bFSTTseev0I1UWvbtcvkgltqQd489URwi4nzg9dFGdcfc33RqD9j37n5IJ2HxrqR94wi2rbw4bgjutK3FPFvwxYZ/c1Wtex5E0yHCey7pMEbQV5/THkfvXQr078KeKUqjH8OxDWvY6X0g8SO1OZgnQ6kd5QSKONIqS0QbAt2JJFvK4Kv6tcOEbET0trJVFx/2cODr0TRefdPeSwEnMxzADkk6tImOUImNxoEMbPanvjfRBf4DEOg2GsDnA5qxbUsPvwVLgsG4tlxyi1hpHUqdSEW3QZX8Rag/Z3VIlzMrm85Dhb1Wm9w2nwxgAGasKWaNzUgnwF1mfxGdkwVV0Zg0NMaT2hqVI4V7VU8bgsIGMfTLXBha4WllJwlrtHCYQXmENncg4+MAIOPqOyhv8TpNtlKpN7JI/l8ZcSPoomIOau4DRsM8gJPnKCXgMGGtEWmB11Vpi7NjSyHhKdhKbxmqAwneEHgf4rY4Gu5o5NHfFz9FnsLThjZ5T+ak+2zS7Gw68wf8r6JZIsEATIiO/r9/mmlsX5orxvouMuI/RAHKo1TBB51gqbA6/NLSCPl0KCp/YX8h5rivfd/0+qSCa2kL9sC2kHxHTr5IzgLjMLX0IHUfn4BQhWO7S2NtdNuu9+YlFZV0+57ue9+8oDVKVj2m+d4Ov6+ATLtlpg6wRlm53PlrbTkutP00iddvvW6HVaDsD3fTn39ZQPawExI3Gv1O33uodaiR1j1+906k8g/FuD0KJTqjRxF4AsfPTZBCoOiGnS8dxMlPAF9j0vzR8bhANHA6xqPU6z96IAM357bgixHKbIJFM/1DzvtoD5Kbg8Q6k9tSme3TdnbDtXMNh3fSVV03wRyUkVBH33IPbPb/ANo8N+wUnud+8rNbVoNHxZgASf6WwSCT/MvNcD7We7qB/uc8CO1UvE32PILOVcU5+UF0hrQxjSTDWgzlbOgkk+KZERKD1rhv4gYWpAqZ6B/rBdTnS7qeneVpsNWaTLDmaR2S27SOeYarwVnZ6mNJsNdeZsrPgfH62GqZ6LzBIL6bjNJ4m/ZmGnqEHpHt9SD8JUpz8Zps/wAqjR9VL4Fw4u4bR903t0y2o1u7mtmWDqWk+KoMTxlvEqIGHGXEMIqOwz3APcGzei8gCrBItYrTY/EVcLwd1SmMtVtBoE2NMkQ5xGzhmmOaCbgKocwETp8iT5zsoeAMvLrzmcT4ulZf8M+NTmw7zJaJYTJLhN7nUi58StcGAVngaEyOVwg0mEbLZ81X8ZbmafNEwtYix/REx1PMEHz3+I+DLMcyoQQ14ieo2sqx32V7B7Q+y7MQxzKjbT2XADM08wdl5Vxbh1Sg/wB26m5rQ57PeuJLaxa4QWiIbAIBiblBXObvz+qZ9E/N2i3cbfkmmPvdByoN+evembhPi1/mm0Wg3lAs39Q8l1E7PN3kFxBJvNwfnoOqIxwOlzf5C0fe6YKnde+2s/K/on1Kc3BibiDf7koCtbNuY2PS/d3bBcefl0B69w6ckOk5wIE3tqOv5pj6rt/IR98kDardel+Wn3pyhCq6kj77kV7p+/uyERuNPRBLoiWwfnt9OneVCqAtdGxNr3ka3+9CpWCP3shcRZyuQJHhtGugjwQDdt16Qkwea43SQZBFu5IzKAgHiitlthBJsQRsJEdNroTHRczt+aI1158vNB20W6GDt+iTk2Y3uDsV0mRIMc5ub7hA9j+rgRBBBIIOxBFwRzC1r/b2s/BYjDYgGq59JzGVQYfOrc7dD/cL2vzWRC6Gb6/9j+SAtHFvpuZVpmHMIc06TGoPQ6L1XhPHBWFOq0gNcAD/AEu5eBkLyN3IactrSrr2Xx+R/uj8FQ/xODQx2vvJNgLXHTmUHvDIewEG+oS96AJO2t/M32XkNf8AE84d7G0cldjRNQ5nCbwWtMRpebrMe1Pt7iscS15FKkP+lTJDT/6jpmp426IPXvaP2mDA2nR+Opma15pueJEWp023qvM9Gi5nZeecR4tINHFMc01Kbi1zne8fTxNPRxYP9EPBgsBiYPNRODe09csNOgGtrVIFTEvJNUt0DQ/VoEmAwAKv45w00H5Xlz6xGao5xvLrtDW8ouSboKWoZM76ojagIs2T10HOANkxwi3VBzEXFigkOeSQ0AS63gnFoEgbT6JmCfLi8wIj0vr3oFauXGG6nU8t7eiAvvP7UkH9nPXyCSC0yiD6H73MeqPkJGXcSQOoJBAjXf8AxQmMjVwG+5NtAeWy623PTmInl980DxoQRIvbe+g7zYeJXHM8e/1jleQnOqkGcu2zicpvJHW642u3drW2AFjaB1Ov6lBEeNbzvHPW5Ph6rrQDIkzB5KW54/pGgjLAF9bb/QdVFPZN7idfUSCgbhNY1ve1v05eKPXM35/p9+aDQu4+Pr3/AFRq5kQJnXUWA+57iggUacCBe5tvcgn5qW1u+/XaPqhAx+fkntdz+ff+iDuXnr6xouAR8+nNFpuk36R6FEczuOnL+XWT3IBAW6bc0zORcWI0hPjcx5g7oVQ9J+Xkge4AXAgdTJHP1T2uJ9O+8AoVDkYg62mN5A52+m6msoTobAE3sIF81xEIB0qRM29On/ddq0mkZTDuZi2+gRKVQPaQwHK0AuPO5GaAJAuBC40QZ7/DXyQUOLwLqPbbZrjlvB+IXHdBIWl9nPw9r4l5zg4ek0Ml1Roc90/wsAMO0sSqbi1M1WEzAbETMFuhJtqvc+D8NNHDYdzHmqPd0w4i+whw5tNx0hAHhHCcBwvDvrspBz2N/wBSoM9ZzjZrQYhkmLNgWXjnEMQ+rUfUqSX1HFzjMmTyPJaj254/+01RTpk+5pkxqBUf/PHIXA81lXi2yCOBMDWN97X13UZw13HlCmsYBJ9JjW1jvuo1QQfuOgQAc2bc/kiMcGgAWMalc3n6ogbykHYg/JBH991K6n/vP5h/g1JBMpfD4O/5NTam/wB7BJJAqf3/AJBPZv4/IpJICDXz/wCAQ6+jvD5rqSBUfiP+z5hOranuCSSAT/qns08UkkD6fxeXyCl09vD5JJIB1Pv0UV6SSBuG1U3Ef6Q7nf8AFcSQBxv8P+//AOCJjNPH/wCySSAdX4X/ANq9u9jv/A//AG9T/i5cSQeK0f8ATb/t/wCITPzP1SSQMpfC77/nUOr8A8EkkDWa+BRKeh8V1JBXpJJIP//Z"/>
          <p:cNvSpPr>
            <a:spLocks noChangeAspect="1" noChangeArrowheads="1"/>
          </p:cNvSpPr>
          <p:nvPr/>
        </p:nvSpPr>
        <p:spPr bwMode="auto">
          <a:xfrm>
            <a:off x="2897981" y="8632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91380" y="2067898"/>
            <a:ext cx="9785403" cy="1323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</a:pPr>
            <a:r>
              <a:rPr lang="en-US" sz="44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Frames as hypocognition &amp; Socially constructed ignorance</a:t>
            </a:r>
          </a:p>
        </p:txBody>
      </p:sp>
      <p:sp>
        <p:nvSpPr>
          <p:cNvPr id="5" name="AutoShape 8" descr="data:image/jpeg;base64,/9j/4AAQSkZJRgABAQAAAQABAAD/2wCEAAkGBxIQEBIQEhIQFBAQEBQPFA8QEBQPDw8PFBQXFhUUFBQYHCggGBolHBQUITEhJSkrLi4uFx8zODMsNygtLisBCgoKDg0OFBAQFCwcFB0rLCwsLCwsLCwsKywsLCwsKywrLCwsKywrLCwsMS0rKywsLDc3KywrKyssKysrKysrK//AABEIALUBEAMBIgACEQEDEQH/xAAcAAABBQEBAQAAAAAAAAAAAAAFAAECAwQGBwj/xABAEAABAgMFBQYEBAMHBQAAAAABAAIDBBEFEiExUQYTQWFxFCIyUoGRB0JyoSMzscEkYtEVNFOC4fDxQ3OSosL/xAAaAQADAQEBAQAAAAAAAAAAAAAAAQIDBAUG/8QAJREBAQACAgIBBAIDAAAAAAAAAAECEQMxEiFBBBMiYTJRBRQj/9oADAMBAAIRAxEAPwD0GFn7KyLmFXDz9lOJmua9tJ0hL5lV69VZL5lV6qqlpZkssfwrVDyWWN4fVKHegDbE/wAK5eZWZ83Vel7aH+FcvNLLHiWvF/Jln09u2P8A7nB+lHAK4HIoHsphKQvpRqGcVeXdaY9QDtjZhkYkhxaa+iBu2OjcHtI1IXcnOqcLOweLlbN2djw8DdPMKm0rBj43RWq7mFkn4oh3GaeXf2FGBq5rjTkiDLMiVrccB0XZ2pPsgMvvIGgwqV51b21cWOS2GS1g8uBPqtZlWdwxFIz2Qh33NHInveyxRbehDANefSgXK0cTU56k1KtMQMxfieDNTwryV+TPTpTbLaVc0gc3CoV8pbku8+K79S4KbmC/vOza7ADJVw4poBxpT2R5F4vUpW14BfjEbTOoK6OXt+E4AMN7Q+EH1K8PbMU5c9EZs+13tFWu/cKbdqnp2PxHaYzYWF0sJd5ga80O2EBuRK53x1yVQtnfXWPFCRQHNjq6aFGrGl2sLruTqFTej7uxmXyVcXI9VZL5KuJkeq5/lslMeFqeXGKUfJvVPAzTpQ8QYnoq2fL1/dWPzPRQg5t6p4it8P8AOb9RRYoXB/Ob1cihWkSg/JCLM8Ub6kYiZHohFm/9X60yoXBz9lZEzUIQxU4gxXPe2kQl8yq9VbL5lVaqiaWeFZI3h91rbks0RtQFMOub21/uxXmtnmgd1Xr9u2SI8K4TSvFckzYIgkCKaZ+FaceWqzym4zSW2seCxsNrW3WigqtUP4hzA+Rn3TRdg4gyjA9WqgbDRjWkRuHJbeWN9p1lPkQb8R43+Ez3KtZ8SnjOCP8AyQR2xkxwc32UnbEzNM2FK3ATy/t0cH4oawPZ62SvxIbEcGiAak+ZcS7ZGaFO63HmtFk2U6HG3cQUfgTTGjdAnPE/yH9oZ58ybxwbiGgfsgRg3Bka6f1RyfjNhuDaXn8G8GD9yq4cnjff1pqFWleNoTu92wvcc8hqdUBiOc6rsiKZ810FqML6aE5cqrEJbFwORNK+mCnavt3QYW91o4eEnQ8EnMoR/MPYrbDgXQQfXrwTGBeBBzpUc6IZ+OmQGuB8QwrwKsgwyMsuICdkO8KnPCtOI4OC2QGUx8QHDIkapFpuk4F4UOX7+YLqbBmy125iZiha7UaFApNuILcWkYH/AOVohxnCIwnw8DxFOCnRx3UvkqomXqnknhzajimfl6rLXtp8JzGTUpfMpTHypS2ZRREomZ6KEv4m9QpP4ppYd5vVGIohA/Ob/mRSqFS35w/zImtok0TI9EIsrKJ9aLxMihNlDuv5xCgqyw5U1qnfLGq37g6Jbk6KfFWw6FLEVUOyOxRTcnRLdFLxDA2CaUVTpc0CJ7tNcS8RsNjQjQYKDIRqcEVLFEtT0A6JDxwCjAhEE4Inu0rgS0Ng4hGmS03O6t9xIQ0eI2EvblyxXGQpsPmJiOMq3WrubfiCFLRX4YMw6leeQpfdshj5nC8Rz4KsZqqxlyrRZsLexXOdjd7x+pGY0EuAHAmnos9lSZhMIObjUlEnHEaVV7dU4w4yTS/LKoQmel7pOHEFdCzxofaEGpcNR+ijbS4egGNCJB1qT6FUMhYtPDL1RSBiSDpRNDkqVGYOPqjycmWFDIspcIIyJIPIqO5e12FcMRhWoRgQ78MgjFuB/YpdnqBxLcWOGnzApys8sdL7Kb3aDAPOWjv2W+PLF0IkDvNdl0zVMg0GtMMMl0DIVWXgMHNoR/MFcZ7NYzjcB4A3VuiZeqzWbCuspxN0+mqKmTrhzqs8ouVmmPlUpbMq+JKE0xyTw5UjGqiwRmicUpYd5vVaHypNeahCl3Nc3DBEgrRKfmj6XIqAhcj+d/lP6oqVrCQjeE9EKsodw/8AcKKRz3T0Qyyvyz9ZQTfRKij2luqXaGapmlRNRN2huoS3zTxCQNRMQpB7dQkSNUBBMQpimoSNNUBCia6p4apUQELgT3Qp0TUQAHbGFelSAM3tB90JZAbhUCow6LotoTdl3upWlCvPpnaC4Sad3jXBJ0cPrddUWVUNyAglnW0IoByxRaLHFM0V1yn3WNeKhFlgR+6wRLVYx1CSrpe14b/m9CpFziESzK4g96vutIkVfDiNdxWjJQnLQNFkLpvN6EahUCEAcK04hGooQyFFG9IPlNFWN9sOTH0zwolx7SMQXXX8q5FdTLC6COX3XGzxMOJfAJbhUDqulgzV4gg1BC2jht1WqVad89nDugdM10e6KC2eAYjTx5rowjKLjOIJT7laE6nUNlMIpGCaLUnRoB0vLubFLqd27RbS5WUSuphnmX909EPsnGEObytto4MPRYbI/JZ9RSvZFuImjUxgP0aiSZMw3cv8oS3bvKESTFADbjvL90+PlPuiCYhIMBcfK5MXHyuW6iRQGC/ycm3n1LfRKiAxCL1T77mVsDU1AjQBLdjfgkVJvcCvM5mw47g5++OJrcoLrRw5lekW++sQQxk1tT1KBTMnfwFfeiix1cWH4uJkJeNDc1viBOYwoV3MeUG7AJNaZ81jlbODHA58uC3zBvNzxSyunRjhpxVr3r2VaHPKnsqJOebCIaWvDnHChvV6hdPElCMhXUUqUmSrT4oba6luKMbNM8sLekLMtIPxa4HUZEei6WXjh4oucjWU0uD2C44fM3CvVFLPY8HvUJGGeKnfsas7EWs1pVA7UhFkdjhkQQV0jGKczINe3LFOC+45hoDgWOoPmB1ams2NcvtzZgWnUHOittCzi2hJu0wqTQU0qhluF0uxhaMRiQfLyWnnpzf6+WV9O/sgAXXZ0RvtY0QewoN+E1+NHNB9CiQlRqfdVvbK4+N0v7UNEu1DRUdkGp90uy/zFAaO0jQpdpboqBKnzFLsp8yA0dpakZkc1n7M7zJdmd5vsgI2hEvMIAxIVNmwy2EwHOqudAcBWuSjKxC5rSdUvkNKbFIFJMHITUSCdARKYpEqJQCTJJJAkyVUqoBJgnqmQHN2vE/iH4ZBoQ+amWsxr6JrejFszFz+X9EHbDdEfeJ7rcgePNJ6XDJ4wUocDTPKuCi6IBnWqFRbViQzcdiG5HMDomh21fNDCcRTxgghRk23INy8QOrThgrTC5LlzMvhxr4BuHAjRdDLzIdikWl7YC0wYYrVUtcCrYaTLKtsQUGC1yUSoohzH1BrXP7KyRdRypmGbayV+EK1utqfXVAZxpmJWW828EM82kLotqIrnns8MEvc2ugosViyY3svL57kmI8jK8cAFFnt0YXWO3d2bAuQmt0A/RakwFE4XROo8rO7ytJOmqnQkgnqmCdBnTVSSSCMXI9FhkPAz1/VbY/hPQrFIeCGglxhdfdMIXMq0piVRobrmUjC5lSqlVBKzDOpUbh1VxKgkFZY7zKN13m+ytTFI1V13m+yYh2oVhKaqCVm/qPZLv6j2VidBuS2khER6mlXsBw5Ic1wB/ZG9qRSJDOrHD2IXHz0vFdUtiXdKAFTv27eG24wViy7XZhRg2exuQp6oHICZY0iJExrgWtBaR/VKPOTEOl0GKDypRPLTUfMuzkqGwy04ZIT/accUvQHCvHMBGpSLeoeWWVFnVeWlkONRFIL6oPMYEeyIyeSnftGVa3uwV8o4NBceAr7LI9yuDhQk5BpPoAqRthgzm9YYzcX4inECpRjZyz92N6RVzh7ry6y7Yiuj3YZJMWITRowaK4Be2ycK4xrdAArxx+WXJzy/jExGPlKff8A8pU06tzK9/yKW/5FWUT0QSsRhoUhHHP2VlE5QaG+HP2TiMOfspUSogM83NNax1TTAqizz3IfRVW+BuyrLPHch/SFPySntTufsn7U7Q+yh2R3nTdld50wn2p3P2T9qP8AsKvsr/Ol2aJ5kBYJo8/ZLtJ/2FX2eJ5ktxE8yAt7Qf8AYTdoVe5iahPuYmoQae/S3yhu4mo9qqEQubi5zB9RAogtxcI6ffIDObUykE0iTUuHD5Q68fsgk38TpJnhc6If5IZ/Uo1S2O7WG8yG4ZteR6H/AIXOxBgg8/8AFBke7BEEta97RfcRVoroukugkj26KbPbt+noM9zxliOeKshvedERiygI/oqhK8AUstuyq2AAYp5d4bVX9k4rLMtos9s7dtEV1ae63y7sEJgnJEa0ClnVr41TQaqi3pvcykV1aOe3dt1vOwoEoDRWpOAzOi4zaW3hHe4j8iVBcDwiRjh9lW2nFx+V/Tm7Btd0rPsdU7uHFbebhiGih/VfSEGcY9oe01Y9oe13AtORXyjJvq68cybx6nNdBLbdz0o1jIMb8FlQIb2McAK5VIrRdE6eXyX/AKXXT6R34TiOF4XIfGaMPzpaE/mxxYV09m/F2Qi0EVkWCdXNLmD1CRbr07fhPvwgFmW7KzQrAiQ4nJsQXvaqIV/kd0xQYhvwmMcLBUeR3uqzFBrQEEItApDjh1acMFK+sdm5O+pbAECBlun8Mq+R8MP6QqrcP4RVsn4WfSEvkllUyYFMHKjTTVUC5D7Yt6Wk235iK1gzDT3nno0IAmSoxHhovOIaBxcQ0e5Xl1tfF+GKtlYLnO4RIxut6hoqSvObc2om5w1jxnFuYY03WD0CInb261/iHZ8vVu9MV4+SCxz/AP2pT7ri7U+L8Q4S8FrB5ohvO9hgvKXxOCZhT0bqrQ29tCMe9MPaPKyjB9kCmbVjRPHEiO+p5KxuKpe/RBaXmNzUocUu6arPChcXZK0v0yQemiXbUl3BuX1cCu/sLbBsRoDyBFADXA8SOIXCx2XGBvEip9UPlX0jMOjwsZluvU+19rix/uvZodusPzBaIVqsJzXMzlnMLiQCMTl1VcKUpk80+6MqUyuvbtHz4pmsESPU5oYyGaZlR393NZp2OShGavjTIHELnf7SDeNEDta3DdIaaau0S0cmxPaXaEn+GgHF3jcMKBcjtHHENjJZuu8iU4ngCiFmCGxjo5dewLi7WnBcnMRzEe6I7NxrTlwCrCeVb/UWcPD6v5ZJMfRM52BVNU1c10vF0rcyiUOtUqq1gopXtfLxzDcHNJa4ZOaS0j1C9B2Z+KU1L0ZFO/h6PwiAcnf1Xm6kw0TRY+ntnNtZOe7sOJdi8YMUXIg6VwI6FawO8/qOXFfMUtMlpBBIIxBBoQeS7fZ34izEDuxfx4eFbxAiDo7j6os2W69ys/J31LaFy2yG1krOgthxKRa1MKJ3HjpwPouoRpcuwu3z+GVqlMmfSP0WPaE/hrXK/J9A/RTey+VYiDUe6e8vMHWtFacXO91bG2ndCY55eaMaT1Kxn1Evw1+1Wn4o2/2UwrkUiIa/hNOIGFC5eOWpacWZfvIr3PeeLjWg4ADgo2lasSbivjRXEvfr5eAHRUALok37Z1EfdRcU5Kg5yokHFWsKpcrWHBIFEOCW6AI481GIVc0VoUwnn/VSl2B0RredT6KmNFoKLTYjgHuiONGtbQE6n/hLK6jXgw8uTGNFoirihsCH3q6GvsikaI19XNNQq5aDW9guPDe3s/WYzKbjv4MS+xrhmQOhwWKLCqaYtOoyWixHVhNFMQKJ5yrcwei3rlk3GRs4+Hg81GoVEzaQVM2wuyqB70QeYeMmknnqs8ro+PiuV/TRNWlXigFqzhfhkNFqmDghoaC7HIYlLH3W/LjMMdRpbMuZL7r/ABHXqaNH9VS2HUVHDgovq43jhy0CmH0FFvjNPK5+TysnxGdxTtOSsjQcajLNTBAyFTxJyCrTHasw7rjVRc5Tiv4nElUBATqnBUVMBASaVY1yrCQKZabpeZLSCCQ4ZOaSHD1C9U2G+J5bdl50uc3Jsz8zOUQcRzXkAcroUQpp6fTtuRmvhNc0hzXYhwNQRyRCX+X6R+i8E2P2ofCeID4jjLuIaGE1Ywk4Ftcgve5fMfSOmSiz2eN28mvtOBXObYwd3Lkh2DnAUriiLY65nbSbLt3DrgKuK4OKbyjrzuo5dmYVxVUIY9FY5el8OYxKrcE5TJBFXQYdeipaKkdVrcU4KjQAKCkSoIJF4VsvEqHM45jmVBUBpLqtzCnNtw3xzlELJiAFzHHxUp1XQSMvRmOZNSubAJF4ChBx5FF22i5rRga6jRct7evMLlj4uy2fhginGqPTEiHDX7ryhu0ExDdeY67ThnXquks3bqK9pY6EL1PzGmgBPGi0lYzGyyLNpZhoO4h0qDV7h+i55w4KUSKSSTmTUnVUPjDhmsMruvR48ZjizzCwxsCGjqUQuVx1WGL4zywWvFPbi+tvjhaZKiRTBdLxEg6mBOGickHTr/VQpVRLEBXFaQcf9Ey1QngNN7HDLgKrKxCkw1SomAUqIIwKYpylRBEFa13TBVgJIC9j+FcKU/1Xunw+22hRJRjZiIBGgAQnVze0eF3sF4MCiElGuOBHHApUr6dSHrlLejF0Y14YeiSS5OCfk6eToPhjCqclJJdrnRKgUkkjiUtmTorCUkk4DFMEkkESaSmCx9RTHCiSSjPp0/TfzjooEJsT5QCcyEnwwwUwPDEJklx5dvp8JNRliSzHGpH3WmHBbDZ3RniUklUZ+M3fSssyJPiFcskt2LySSnLtlx3faTmACvIoG04k6lJJbcPbh/yfWMOEySS6HjmCkEkkEhOmgaNcVW3JJJE7P4WMUwmSRSNRMUkkA5UQU6SAk1bAMkkkJr//2Q=="/>
          <p:cNvSpPr>
            <a:spLocks noChangeAspect="1" noChangeArrowheads="1"/>
          </p:cNvSpPr>
          <p:nvPr/>
        </p:nvSpPr>
        <p:spPr bwMode="auto">
          <a:xfrm>
            <a:off x="3012281" y="9775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795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data:image/jpeg;base64,/9j/4AAQSkZJRgABAQAAAQABAAD/2wCEAAkGBxQTEhUUExQVFRUXGBQXGBcXFBgYFBcYFhYYFxgXGBcYHCggGBolHBYVITEhJSkrLi4uFx8zODMsNygtLiwBCgoKBQUFDgUFDisZExkrKysrKysrKysrKysrKysrKysrKysrKysrKysrKysrKysrKysrKysrKysrKysrKysrK//AABEIAPEA0QMBIgACEQEDEQH/xAAcAAABBQEBAQAAAAAAAAAAAAADAAIEBQYBBwj/xABDEAABAwIEAwUGAwcDAgYDAAABAAIRAyEEEjFBBVFhInGBkaEGEzKxwfAH0eEUI0JSYnKSM4KyQ/E1U3OEwtIVFiT/xAAUAQEAAAAAAAAAAAAAAAAAAAAA/8QAFBEBAAAAAAAAAAAAAAAAAAAAAP/aAAwDAQACEQMRAD8A8UFUpmYp5oIRCAlOoQmkHVMldDygle+MRCH7ySJQ/fFIunVBM9/EQpDXgqrbEqyY1oQPa9FYwHUoYqDknZuQQBLLozdF2TySAKAzQ3LpdNA7kzKSu+4cg7nymUGpxcHUadFXYxxDiJKjygl4nF5jICdhsXDlClJBteE8U0utRha+YLyjD1y0rY+z/Fs1p6INgU3fdMoVJCfqgRuklKSBqUJQkEHJXVxJB5KGkJpaULOea6KhQdLFwsSFQp4rlAPKuQjiuNwnCs3kgdg6F7q6/ZRZVlHENBBVzh6rXCUAhhgntpQjpMeEA20V1whSC+yjZ47RiEHWO6LtSrayD/8AkWbOgf2mfDRTaWGdUAysa4HQucWz4IMvjcM4umJUT3ZW4OBcLOa1o5tfp1mEF2AaAZe4g6yGPaJ0Nod6IMa1t1KbQbuVf4ngYf8A6bmOj+FriDzBAOip6/CyOYOkHX5X70EZzGKfwlwa6QdVWVMO4ahNY8jRB6Rw7HC11bsqArzDCcVLdVouH8c0v6oNekVW4fizTqQpbcWw7oDELiY145p0jmgdI6pJtua6g8cIXF2VxASjTzFFqMDdVacJwrfdlztVT4h0koESJRg1qDSpyiUaJJhBY4Lh4ddWtHDhogImFohrQER6CHijCTCIRW4b3hgkAaTv4LR0OHU8LRD6lDMXCW5jJPKRoAgx1THbN7R6aePJQ3Nc4y6/KfhH0Wzp8NNXt1GhgNxTptDflspmB9kaZMkGSZuZGpQZfhOFMghmcxpYAdb/AAqfi+B4l0ucbQeyNANhO63+A4Oxo7I1gzpMdBoFbNwbHWieesIPHcPRqNlpkW8JB0PMFDrSZIZaxym8Gb5dxMyvWa3AGF2g7o6gyqrFeybYsI3J87R5IPL8Q9zTMmdQdx07lNwnGzHu6rRVbG+oBvLTrstHjfZQu01M7cwqWp7JVAR0Gx32hA+thsNUDTTcdD2T8XeDob+Kr+JcHe0SBLDYERsN+qi4um+k+CY3tr3qXw/EuBgOcAYkTLSN7GyCgr4ct0Mx6KO1xGi1HFeGtvUpiSLPbNxyOXcHosu5sIJNPHPG6l0+NPGqqUkF/S9oSOil0/aTqsqkg2H/AOyjmUlj0kCXVxJBKZiiBCHQZmKZTjdGp1ANEErC4fU7ImBZLydgojsSYgbqxwTcoQWLXoj3SYGvXRRGXIjnZX3DcCHOY2xzu2a5zpn4dEFj7L4GXCSDEudrccjaAEfHziMQT8TQbDQBo0A6KbxSoKVMUWUwIs4kkmethJQuHYY5d+o5R3IJeEw4Jk/O9tv1V1h6O0ef0QeD0Dln7v8ARW+HoRFvzQdZR5+CPRYLRZHFPv3ThSGqAJEJhOxUg0VHq0TqL+KCLVojp+Sr8ZhwfD1Vt7qdtvBRqlHdB577T8LkXFwst+y5co30MddCPVep4zCBzS03BFucjYrF43CgNewi4gtjUt1H5II/uS8NDSc0ZW52hp5xmFnTCxXEmnMZEEEgiIgjVbzh1TMzKRIabPBvrYR0KzvthhyKgqRdw7VwRmFibc9UGYST3BMQJJJJAkkkkD3i6T2Qu1XSZTQ7mgdTpk6JPYrXAubHgoj29ooFgKEuurRxGi5hqMNlODQgfhWnOI1kGB0IXoXBD7lzHtbmqus0GzW/1OOsdBqe5ZL2XFLO91S+Vs5QDflJ2C0jceIOodUmCBFjaGjYASgmcVqBxJ1JOoaYtPrJt5o2FaYaI1Im/Mxsm0aBJY5wAbMAQRoABPr5qTlAceTdzv3eKC84YyG90juvoOqtsM2IP0VJgsWAGtkTyGxmbn6K3p1T3/JBYMcAB9+ic5gNwbzuoJrWvGidSqblBKNO5MwOSa+lN9vvZCpVR/MRKJ+0fqgA9nNQ61PWBofFWNV0iN1DxNkFRXp+V5HeYWQ4lRl2YXs4Xi/etXxBwHkT5CVRYml2SDsJtrf9EFbwamxlWCBeIkDR2xtoqj2/4e2m8AWvlufiB0kDcaStJwtjHvyQRYEdecHooX4n0AKdOTsANIhriwu01+D1QeT1RBKYjYs9o958YQUCSSSQJJJJA9rtiuEJq6EDwSp2ApE+aiUKWYq6pMyhAR3JBrVIEbogulSpCZddATggipfNLgQA0SSdbg9yvOH4803Z4Jc0HKcpyh21vNQeCvazFUHWgVGgzcAO7JPkSt37RcNdl7BENc4AhsGCYiQfogfgaxq0Wu5Nkm1/uEbFUjnLXEATMiSXbABusaoFKh+zOZTdAo1tXTlNJ7SDJJECm6PPvUwVWljj/wBV7nNccpGXtFsM5jWDygoC4bDgw1hOt8zekeXqp7MA+kJ1AsCH5hfefoVRft9Rhe1oyU6bSWm5dUgSWtI3J3MeKPw/2sdVLcrGkGn7x7Qe0y8GeRiDCDWYCuHDK7XWYsQfv0RKuHMxaBy1mVXU6hDmlt2kGNNRfL4ifJWtOuHjMBaJnn9wgE+imlhvumjFgMzO6jpIOkqqxXFaz8wZDReHZXRpazQST1QWpq+ii4ir+arPe12ASaVURfIYIJO4eGmPNQcVxYCQRGtjIgjroUBMc6XEa6C2zbH81W13nK541JMeRDbdylF8tzC5dTt3yWg+qbUplzQAQIuegOw8kD/ZJg95mOmVwv8Awh2hHSSs97cVX1GOY6ewxzLjdr3Gx3281p+G4ce5c4a5bZTsHX8tVkOO4rM97HEWfMwdXhzTfvDSg8yqCDBTFZ8XpAVPFwPgYlVrtUHEkkkCSSSQJFpU50TGNkwrTCYfLqgJhqQapMpia9yAzTF1EqYkTEoGKxBiAoA1QbT2Qotq4hrHbsqkd7abiPVes18L7zKypIBDaoGhJLnA+ULwvgWNdSqe8aZIDx/m3L4a+i9l4TxoYmo1wBApMcwTfM4uaSAehPqgP7p1KWvcS1wIJGrpkZXHaBFlyvh35mGCbNGYQTLRBvorZlnFjoIJzyRrmm0bjVd937p4iCx38Ju0Hfu8EEWjA+Jk8yBbxCWIw7XG1Not3HkrtgaR8B8CCBy1CG+kQCQI7zf0QZrjVItY2mA6XuY0AOjeZltwABqrWhNJha0mIiT2o6ibqBWw597mcc9S4mPgZybsNlK4hVENHdbnzQVXDa+cF9R2cS4thpAgPgEsuJsf0TOJ+0T2U3uptblptkhxh7ulNp1KncMolrDTcI92TkOUAOY85h4tzZT3dUZlBslj2Ax5X3Hegy1P2ppVyQ6mIAaKj2nM3tDUOEb202T8S+4aCC14JYNQYBLhB6AqzxnB6WV2VrWg/F2obHUA3UHCkAsMdmk03FpBnsNGxNvRA7hWGLWBjhBGZ4nZrrs9DMJmMxAYHcxA1tPX73QcRi8b711NlOnRpsAHvqn7yq5uXsyGuAzRaQqHHUnZu1UfUEuLtGi4yzA6ncoNFSrtptylxDXkukaNsIiNjJkdyzvHqZLgRuwHmJbN/vqicQb7nJLYaQMrTd2URa2/TkVV8Yx/up7JHZlsm4zXA8jogzPG3dsnqfUyqtz5UvGVM9+n1KhlBxJJJAkkkkFnhKEaqZK5CFUqIHvcoziZhcqYkQYQhXAHMoFioAUQFIuXAgvOE1AGmNYEmNLiLr1L2IpZaNJxJgmsRt8bs30svJOG4uAWQILg4k69kQAegkle08FpRgqLjNjTItbUty+RQabEMMtfEyMv5LtenLQeV296k1Hdk6Ei4HlqhYQRmBIsSCd5JJlB1lcloyaRd11XYio7NEmBB63RxXyuc0mxlzeRm7gOoPzQMVRJktMGB3Ha4QcwtPM4vgwbeSj8Wflg92vVSuHVzTlrrEfeiicZxrHODZAOp1JMcgL+aA2FIDwKmh+GNj17/op9bAtJEEgGLi58lSGpmDWsEuzNOhtBBvPcrltYs6sJ8j+SCNi8Ly7Ublob53MqBUDWy6weJIMWnnHMLQYiCFl8e65B01HMHT6oKXiHFCGmTLiDM6xNu9VvCMO573McYzNDnE3De0AIHPoptdmYlxEy4x4EN88yseH4SthKodiGMDKnw5TmfNiGx/PYQNNUA+PRRFOvVj3dIudlPxVY0F7kl2XwXlHHca6q5z3mXPc5xGwm/wCngvSfxNxjhhQ+qMtSs9rGM191Sp9sj+5xiV5FUqE6oGAriSSBJJJIEkkkguHvUOrWRnVg0XUB75Qde/ZDXUalhHu0BQBShWLOEu1JA9VIp8MbuSfED0QQeFYF1aqyk3V7g3uk3PcBJ8F9EcEZ73DGlEZcwE7ZYAPTQLyb2N4eP2lr2tEU4Lj/AHEMA63PovXeHxTdVEwA8n/IB0nzPkgn8JqBzAbXmR3dk/IoNNhDyOUEXER1Q8HWIdUDfhDrT/UAT6ynOEOkzBEfkgBxqnFJzhdzJe3qWics7AiR5IfDsWSB7xjmaHTMI1sWzzGqvcPRJEOHfZRH4Y0HZmCWO1buDOrfDZAWth6VUQMrwIi/avruColXhzKQ7DQ0XmBc9SdT5qwr0muAOVjpuDF+48lU8S4c2TlLm/2uI9CgjuqBtzrc8h6+KsGVJE3IWZq4Cpmg13lvIhp9YV3hWOy3OtgY1i2yB7K2rOWh6H7hU3EmQ5/LKfp+iv24UAOdM7cupIVZS4c7EPcAS1kZS/UydQ0c+qCp9msPnIeXZWsJh0aO3cOZGgA6laD2iwQfh89Aj3lMiowySHPZ2gDO9t1bYPgtKg1oAnL2WzzJAi25OpUfi+HNJxcHFtNwc15AnLMhtQAnUTfog8K9vvaP9sqU3Ns1rR2dw43f6iPBY9a/8SOEvw2KAc73gLGlr8oGaNZy2Jk69VkECSSSQJJJJAkkkkEvHG6ZQwzn6ac9lPZggbu7R9FMpiI6eSCPhMAG3NzzOg8FYMcBbX5W2tso3PW6c1+kaiCO8ICOJcfKE0zJjQIrQIzN0Nu48k9rBG+nnJugtPY3FZMQGi4qZWnmCCHA+h816u2lmqOga+7Hk0m/W4Xl3sLhS/GNgfA1zvEjKPmT4L1Hh+MFKvUY9vZIa5rt7AAk+SA9LCTUIv2mtIHUGCrOvhrAd08hCjY5vaa5pvfKZsZvlKJRxOZp5+oOkILCnVt802uRBET0Q8M/MyZ0MdxQqx7MiRGp1Ou3JBX43NSOZklu45dUBtf3gub620NtR0V2KYLLkXsQDz79SsxisKaVQN/hMlnQ6uYfmPFASqy50kXSwhEgTABv5ajxQa2JNzvZBwtSXk7AWHU3P0QTuKY6Gm4sD6CVOoO93hW5TDsucOvqBmvGyzfGa4bScXENbFyTEDcq3q4oVIpUyCcomD8LABc8pGg3QRKvHaoxDGPYcpbnBbBbcHtOkgyIjKAfila6BWogWJcG7bLH8SP/APQx40ZSqZt7PfTbPfAdC0nBWNYPhN9JJm99tO5B55+KHATUw9h+8oZns/rp2zN7xAK8UX1VxzBipINrTziQb93NfM3HsIKVeowaZiR3HRBXJLq4gSSSSBJJJINKQIiQAOX1Ka0jqnx49efguZSgQjS8FNLe/wC9F1PfcRuB6aoGYd5a4i0O9CN+9TKR7JsNBz1mJibqtrNtbUEEfVTMO+QfvW/5oLj2d4x+zYkVSJYey6NhM5usfVeqGtTxDWwQHQSwje2gPcvGHAOHd05qfwjjdWgQ1r3Fg/h/l6sMSw3/AEQesYKoW/u6twdHbg7tMaRsprRs742izrAvbsf7gstw7jjKzP3vab/OLOA/qHlcaK8bIaSSCyezUbdzbWMC8c0Fhh6jtYtcHkesc1LNSCc1hFoGoULA4ouYIiQTPebgjkCpmKphwa50kAz8Rnl9UD8E8CGmNZBv8gED2kwYqUyRq05hGtrn0lSqFFsmCRcak/IqxqMlqDzKtiC6doMHv6dIg+KDW4g2ixzp0Em2nTqTyReOYc4fERfK8Q08iJIHkXDwCFgeDmtnqO+Cix1UCLF4HZn/AHIG8OwL3ubWrw94LS2kP9Kk43Bf/wCZUFjyC1DOF5Xuewg1XwHvfq/vjlsicPw0NsOQPfqSrB7YHQAn0070FFTwppse7NmqVWw87STlYGg6NH5rRcNpADUkgXJO6qw3O8NHwMiTGrm3MdBceKvqNLKyefJBR8f4gGUHkXcWuHqRPcJXzhjHe+ruI0JIH9o0Xrv4kcS93TeJh0PiOTrAeZnwXk/CacAuI1sPBBFr4AjS/TdQy1aVzhFwJ5Dlz71Gr4ZrpkHvGv6oKJJTMRgi2+o9fJRIQcSTsq6g1Zo3+55prRaNCd9u7opLR98o+/mU6pSBF0ERzOuiHliD8/zUsDLAPfm3+9fJDcweHpf7+SCM+lr1+qHhiQS3lz5bFSTTseev0I1UWvbtcvkgltqQd489URwi4nzg9dFGdcfc33RqD9j37n5IJ2HxrqR94wi2rbw4bgjutK3FPFvwxYZ/c1Wtex5E0yHCey7pMEbQV5/THkfvXQr078KeKUqjH8OxDWvY6X0g8SO1OZgnQ6kd5QSKONIqS0QbAt2JJFvK4Kv6tcOEbET0trJVFx/2cODr0TRefdPeSwEnMxzADkk6tImOUImNxoEMbPanvjfRBf4DEOg2GsDnA5qxbUsPvwVLgsG4tlxyi1hpHUqdSEW3QZX8Rag/Z3VIlzMrm85Dhb1Wm9w2nwxgAGasKWaNzUgnwF1mfxGdkwVV0Zg0NMaT2hqVI4V7VU8bgsIGMfTLXBha4WllJwlrtHCYQXmENncg4+MAIOPqOyhv8TpNtlKpN7JI/l8ZcSPoomIOau4DRsM8gJPnKCXgMGGtEWmB11Vpi7NjSyHhKdhKbxmqAwneEHgf4rY4Gu5o5NHfFz9FnsLThjZ5T+ak+2zS7Gw68wf8r6JZIsEATIiO/r9/mmlsX5orxvouMuI/RAHKo1TBB51gqbA6/NLSCPl0KCp/YX8h5rivfd/0+qSCa2kL9sC2kHxHTr5IzgLjMLX0IHUfn4BQhWO7S2NtdNuu9+YlFZV0+57ue9+8oDVKVj2m+d4Ov6+ATLtlpg6wRlm53PlrbTkutP00iddvvW6HVaDsD3fTn39ZQPawExI3Gv1O33uodaiR1j1+906k8g/FuD0KJTqjRxF4AsfPTZBCoOiGnS8dxMlPAF9j0vzR8bhANHA6xqPU6z96IAM357bgixHKbIJFM/1DzvtoD5Kbg8Q6k9tSme3TdnbDtXMNh3fSVV03wRyUkVBH33IPbPb/ANo8N+wUnud+8rNbVoNHxZgASf6WwSCT/MvNcD7We7qB/uc8CO1UvE32PILOVcU5+UF0hrQxjSTDWgzlbOgkk+KZERKD1rhv4gYWpAqZ6B/rBdTnS7qeneVpsNWaTLDmaR2S27SOeYarwVnZ6mNJsNdeZsrPgfH62GqZ6LzBIL6bjNJ4m/ZmGnqEHpHt9SD8JUpz8Zps/wAqjR9VL4Fw4u4bR903t0y2o1u7mtmWDqWk+KoMTxlvEqIGHGXEMIqOwz3APcGzei8gCrBItYrTY/EVcLwd1SmMtVtBoE2NMkQ5xGzhmmOaCbgKocwETp8iT5zsoeAMvLrzmcT4ulZf8M+NTmw7zJaJYTJLhN7nUi58StcGAVngaEyOVwg0mEbLZ81X8ZbmafNEwtYix/REx1PMEHz3+I+DLMcyoQQ14ieo2sqx32V7B7Q+y7MQxzKjbT2XADM08wdl5Vxbh1Sg/wB26m5rQ57PeuJLaxa4QWiIbAIBiblBXObvz+qZ9E/N2i3cbfkmmPvdByoN+evembhPi1/mm0Wg3lAs39Q8l1E7PN3kFxBJvNwfnoOqIxwOlzf5C0fe6YKnde+2s/K/on1Kc3BibiDf7koCtbNuY2PS/d3bBcefl0B69w6ckOk5wIE3tqOv5pj6rt/IR98kDardel+Wn3pyhCq6kj77kV7p+/uyERuNPRBLoiWwfnt9OneVCqAtdGxNr3ka3+9CpWCP3shcRZyuQJHhtGugjwQDdt16Qkwea43SQZBFu5IzKAgHiitlthBJsQRsJEdNroTHRczt+aI1158vNB20W6GDt+iTk2Y3uDsV0mRIMc5ub7hA9j+rgRBBBIIOxBFwRzC1r/b2s/BYjDYgGq59JzGVQYfOrc7dD/cL2vzWRC6Gb6/9j+SAtHFvpuZVpmHMIc06TGoPQ6L1XhPHBWFOq0gNcAD/AEu5eBkLyN3IactrSrr2Xx+R/uj8FQ/xODQx2vvJNgLXHTmUHvDIewEG+oS96AJO2t/M32XkNf8AE84d7G0cldjRNQ5nCbwWtMRpebrMe1Pt7iscS15FKkP+lTJDT/6jpmp426IPXvaP2mDA2nR+Opma15pueJEWp023qvM9Gi5nZeecR4tINHFMc01Kbi1zne8fTxNPRxYP9EPBgsBiYPNRODe09csNOgGtrVIFTEvJNUt0DQ/VoEmAwAKv45w00H5Xlz6xGao5xvLrtDW8ouSboKWoZM76ojagIs2T10HOANkxwi3VBzEXFigkOeSQ0AS63gnFoEgbT6JmCfLi8wIj0vr3oFauXGG6nU8t7eiAvvP7UkH9nPXyCSC0yiD6H73MeqPkJGXcSQOoJBAjXf8AxQmMjVwG+5NtAeWy623PTmInl980DxoQRIvbe+g7zYeJXHM8e/1jleQnOqkGcu2zicpvJHW642u3drW2AFjaB1Ov6lBEeNbzvHPW5Ph6rrQDIkzB5KW54/pGgjLAF9bb/QdVFPZN7idfUSCgbhNY1ve1v05eKPXM35/p9+aDQu4+Pr3/AFRq5kQJnXUWA+57iggUacCBe5tvcgn5qW1u+/XaPqhAx+fkntdz+ff+iDuXnr6xouAR8+nNFpuk36R6FEczuOnL+XWT3IBAW6bc0zORcWI0hPjcx5g7oVQ9J+Xkge4AXAgdTJHP1T2uJ9O+8AoVDkYg62mN5A52+m6msoTobAE3sIF81xEIB0qRM29On/ddq0mkZTDuZi2+gRKVQPaQwHK0AuPO5GaAJAuBC40QZ7/DXyQUOLwLqPbbZrjlvB+IXHdBIWl9nPw9r4l5zg4ek0Ml1Roc90/wsAMO0sSqbi1M1WEzAbETMFuhJtqvc+D8NNHDYdzHmqPd0w4i+whw5tNx0hAHhHCcBwvDvrspBz2N/wBSoM9ZzjZrQYhkmLNgWXjnEMQ+rUfUqSX1HFzjMmTyPJaj254/+01RTpk+5pkxqBUf/PHIXA81lXi2yCOBMDWN97X13UZw13HlCmsYBJ9JjW1jvuo1QQfuOgQAc2bc/kiMcGgAWMalc3n6ogbykHYg/JBH991K6n/vP5h/g1JBMpfD4O/5NTam/wB7BJJAqf3/AJBPZv4/IpJICDXz/wCAQ6+jvD5rqSBUfiP+z5hOranuCSSAT/qns08UkkD6fxeXyCl09vD5JJIB1Pv0UV6SSBuG1U3Ef6Q7nf8AFcSQBxv8P+//AOCJjNPH/wCySSAdX4X/ANq9u9jv/A//AG9T/i5cSQeK0f8ATb/t/wCITPzP1SSQMpfC77/nUOr8A8EkkDWa+BRKeh8V1JBXpJJIP//Z"/>
          <p:cNvSpPr>
            <a:spLocks noChangeAspect="1" noChangeArrowheads="1"/>
          </p:cNvSpPr>
          <p:nvPr/>
        </p:nvSpPr>
        <p:spPr bwMode="auto">
          <a:xfrm>
            <a:off x="2897981" y="8632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1308" y="4484709"/>
            <a:ext cx="11809383" cy="1323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US" kern="0" dirty="0">
                <a:latin typeface="Batang" panose="02030600000101010101" pitchFamily="18" charset="-127"/>
                <a:ea typeface="Batang" panose="02030600000101010101" pitchFamily="18" charset="-127"/>
              </a:rPr>
              <a:t>Rayner, S., 2012, </a:t>
            </a:r>
            <a:r>
              <a:rPr lang="en-US" sz="3600" kern="0" dirty="0">
                <a:latin typeface="Batang" panose="02030600000101010101" pitchFamily="18" charset="-127"/>
                <a:ea typeface="Batang" panose="02030600000101010101" pitchFamily="18" charset="-127"/>
              </a:rPr>
              <a:t>Uncomfortable knowledge: the social construction of ignorance in science and environmental policy discourses</a:t>
            </a:r>
            <a:r>
              <a:rPr lang="en-US" kern="0" dirty="0">
                <a:latin typeface="Batang" panose="02030600000101010101" pitchFamily="18" charset="-127"/>
                <a:ea typeface="Batang" panose="02030600000101010101" pitchFamily="18" charset="-127"/>
              </a:rPr>
              <a:t>, Economy and Society, 41:1, 107-125. </a:t>
            </a:r>
          </a:p>
        </p:txBody>
      </p:sp>
      <p:pic>
        <p:nvPicPr>
          <p:cNvPr id="1026" name="Picture 2" descr="https://upload.wikimedia.org/wikipedia/commons/thumb/b/ba/Professor_Steve_Rayner.jpg/220px-Professor_Steve_Ray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09" y="200687"/>
            <a:ext cx="2880376" cy="31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51701" y="2806602"/>
            <a:ext cx="36136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Steve Rayner</a:t>
            </a:r>
            <a:endParaRPr lang="en-GB" altLang="en-US" sz="28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0676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xQSEhUUExQUFBUVFxcUFxcUFBUVFBQUFxQXFhQXFBcYHCggGBolHBQVITEhJSkrLi4uFx8zODMsNygtLisBCgoKBQUFDgUFDisZExkrKysrKysrKysrKysrKysrKysrKysrKysrKysrKysrKysrKysrKysrKysrKysrKysrK//AABEIAOEA4QMBIgACEQEDEQH/xAAcAAABBQEBAQAAAAAAAAAAAAADAQIEBQYABwj/xABDEAABAwIDBAcEBwUHBQAAAAABAAIRAyEEMUEFElFhBiJxgZGhsRMywfAHQnKC0eHxFCNSYrIkMzRTc6LSFhclY5L/xAAUAQEAAAAAAAAAAAAAAAAAAAAA/8QAFBEBAAAAAAAAAAAAAAAAAAAAAP/aAAwDAQACEQMRAD8A8630N9RCL00lAdlVT8NVVW1SaDkGkwlVXGHqLMYSqrnC1kF0worVCo1FKa5BKptnkNShVZ0/VO3jEaBEp0C8RH4eIyQdhsNNpMjsU5uE3RMAmcjafHz7UTD4AM6xdBGgMn81A21tDdBDHDMkXg9knuItxQGrkxlBzyGcqg2pXcCCCWzwEjLh5oFPpA4PG/I3oBJFswdDy04rsVj2vbBnWcsuIPG/lzQVjekNWmLhr+ByPZwXU+moLSXMIiB73GY0ysgOqiSHXB/3fzNn6wjLXtVXjdmsdvbtjExo4Zyyew2OoI5oNTszpTTqHrFrNLm/mrqjtGm6zXgxnBBXmJ2f1AbZkTOZzbGo4QVFw+LdTeDJAkbwuAb3BhB6+5/on0XyPnwXnOG6RVGHrOJ0BGo5jI6K9w3SAggG4ORm024CRqg1sJIUbC41rwCMjleQexSgUDd1JCJCQhAMhNLUUhIQgEQmkIpCaQgZCRF3VyDxwpwSQuCB7UZiC1Fagl0aqtMLiVSNKtNlYZ1Q2yFycg0cSdEF9hqyvcFg3P0McTbwsn7C2YwWaN88fidQPBX2PrhjN1sTF9347p+KCuo0KVP33eN4PhMKNj9uBogPkDTdDT6yqrauIcZ3QPL0UHC4Nz879v5IFrbceXWkjKeI5hR6lR7zBB7xPorNmzQNEV9CMs0FJVwJIuo1aiWjUDtGvwV3UP5qHimA53QZ7E03XgSM+w9yr6td4mZ7TmNe9XOJZnmqjEN4II78Y7ce3WWvHAkSDHCzlFxWI32h2o94eUo9Rqj1GaT3oENeWDkfL9QEYYw6W177ZKDe3AfEpQfy7MkGo2RtdzTAcZN905OjIcjn5LfbL2i2tTD26e8OBAuvG6dYiCPngVreim2AyoQTAfAI5kR6oPS0hCbTdZEQMITSEUhCqBAyVy4BOAQNXJ26uQeMSlCYE6UBGlFaEFpRmoDUx+i0Gy3b/UEhjbuAjrbpzJ+q0Eqgon58T8FcbBpl5a3MEgnnE58b6IPSth4eWEnI8MrecDioW1HxbqjM3yH5kq4wFRtOm7QCGiOV3eoVFjMOatXd4m/ZqEA8Hgw6I60fWiJPLgLlWNPCaAK1wWC3An1KfDxQUtWjChVWZq3xIIJsqzESEFVVZnZVGMqRKvK1USqHFGSRw5oKyvUjJVmIepuIMKvqMsgiVHIVeoTn2WEQiVio9QoBlcQkSygSEjXEGU4hBeg2nR3pYWQ2oSRoc/EL0HZ+ObVAg3zHMcl4Wx0rR9HtuuokAklvA6dnzog9dlDcFH2VtBtZgIz1+BCmwgEGLiEUhNhAyFyfCVB4enApqcgeEVqE1FagPSPH9Voei5/e5XGQ7BA8J81nGq/6LPipmBIPobjwQeh0DYDPdvyJzv4qxwOF6+9n3am5VfsiCRMudGfLIQPnJaDZ4t85ZfBBKpYeUCvRIVtREKPjm2PxQZ/GUpJzPgqbGHNaB1XMuuMu64VJtEAE/PzZBnHi8dqp6ouRyJ8MldYwQ6eRVM4XPggpqpvJ5qFW5KwxNKJVcXCCgg1gozlIxBugPQDSSlKSEDgh1EUIdRABHpVEIhICg23RTbBpuDSeqTfWPC8L06i8OaCNV4Xs51xe69a6L4wupAOIJFu7RBeJIRCE1A2FyfC5B4SCnhMCeEBGorEIJ7EBmlaDo4G70l0EXyvbQW5nVZ9qn7NrBr2yYE3MeHz2IPWthPG6bCWiReSe/wAloNnMIEHgs10eOUOkkGSNDImfDzWnw2vcgslHxtS1x3p7VBx78gNEELHNAGfDt0zWdx9SZ5z+CttoYi3p3CFTYkTc5fMIKrGfPxVHiW3PISfirnaD4CqvZyY427UFVjTMRqFTVGxK0OIYGkzfNUmMMFBW1M0F6NU+fyUZ5QJCQpVxQcEyqiBDqIBjVNKRuacUB8HZwjMXXq/RF28wGwnXWea8qwfvAnKf1Xq/Qah+4B1DjHZAQagJCnJCgSFyVKg8GaU8JgT2oCNRWIIRWoCAo9FpJsgKRhnwZgGLwcjdB6l0QbFOmCbkEmTMXJj0W1oWuTHos3sCkRRD3n3WiLCAXaBR8TtCo43IDTB3WnTQINyHNORHiq7adAX+bLAbQ2vWw7mkBwbIiDFs72juPcuPTGsRJBLTqI8uzPP8EFrtB82HGyq8RXtc5X8FGpbYD53rcOJT6RD2mcgfUIGVmF4niCg4mnulpHLw4qXUqw08R+VlBw+I3qZ3s2kgzw0j50QU2P1JPzZUGIqAz5K42ziGNadXGQBciLG/ksltKrDt0GT9Y6b2ZA5DKdYJQPqPCiVHhNL8uWXbxKEGH8UDhWRWvlRxTKewcUEgJKgskaitQRHsSx4pz28OK6ozNBKwkRfOV7P0Wp7uFpCL7gJ714fTqGLcivQdidPhSYym+iSGtDd5rwXGLTukDwlB6KUhQ8LiW1WNewy14DgcpB9ERA1clSoPBmlPCE1ECAgRWoTURqAoUrZ1MuqMaM3ODe2TEfBRQi0GFxAbM8tIvPKEHtGBre0wVN7D1XASDYbwgnzCj1wwN6wIPLIld0Zwn/jmTBIJIc28b17cc0fDtaA41BO7ccCgqcdhxUaRBINjae4mFUDYDg0+zcRF75Z66HJbLaGLLWSdxn8sEkDmcvJZLF9JqTXlpOXM+hhAB2z3RJAmLj8JUnBMmGjwVViNvPcZpwQMx+IzC0nQvEMrkzZ4zCCm6R1TSbzn9FQVNpw0kH3rkK9+kekWuOg+fxXmdaub3QS8did85qE/D65puDq9a6tquJbkBJHzcoKmOATDU5KwrU3BhqEdUED6ou4EiAbn3TcWVU94PHkgfvSuKZMLt5ASmiobE+UC7uvf5IbR63Uqll86fqmVKUSOSAVNoSuCE09YrqrroPa+hpnBYf7Ho4q6Wf6B1JwNHlvt8KjlflAqVMXIPBmogQ2p4QFantQ2ojSgKEWiLgWva+XfyQgntQe3dC3h2zae7cNqOE5b3WLZjTJTcdhd4ANbed7kIFp/BZX6LcWTQr0v4d2oAdBJ3o9VuBULQTEIMy7A1AXmr1iRDSGzAI4C8heW9Jdh4h1cu9mTkAd4BsAQJ3jK9oxlYvybYagHuAjM87LLbWwG8DvAgfzGT3oPMsNTq0nNBgg2Ib1nAcluPo72W8YxtbfDmbrgRBabjUFVRwn7wNpjrTAjT8AvSdhbNFCi5/1oudN5wuR2wSgyP0jPFQmNO7JeS4kXK9L6V1pDjz715riT1igiEfIVjs/DufcxHAzB7YUIqy2ViYlpyQWu2Kxq02sIA3IAO8YIGQIPes4/ClhuW914V7iGg6jvUCsI4eBQVfsSisEZwikzr6obmoHNSlICnIC0Mj3pcYYAPKU1hgHiuxEGBwEIIdCrOaWqLtKA9u6UY5N7UHsP0eCMDT+1UP8AvK0izv0ftjA051Lz3b7loUHLl0rkHgzURpQ2hEAQPaiBDaiNQFBTwhtRAg2/0ZVT7Ws2c6YI7ngH1XpzXFzCDwiM9Ml4/wDR/idzGNGlRrmeW8PNg8V6/QzF880FX7OoyWiS3ncDhfwULGbMqVAZcGjsn8hZbUspgcwOSp9oYhrQfXXNBT9H9gspEm7n5y75+YV3jxu4V4Gpg9sWWc/6hbSeP5gGntm1vALTbTd/ZjGZPDuHeg8V6XYyCW37+zQ9srEvdK1nS5p9o4cz+iyVSyBN1PbmgGoUai+UE1pPEjvThhhrftuuptRHGyAFYAZKK4o9ZAKBGhPTQE6UCEpWhNKbVyjIoI+IEu8EXgOF0rGw0qz6L7JOKxDKf1Sd554U23d45d6D1zozhzTwlBhzFNs9pG8fMqyXLkHLki5B4Q1PahsRAUBGp7UNqI1AZpTgmNKeEFjsExiaP+rT/rC9qFTmvD9mVN2tSPCpTPg8L2So+PnggNjcaQPisTt3bm7N7rQ7Sq9QleXbaqF74FyTCDSdC2ftmMG8epSHtDwLgQGDxM/dXpu13xS3TlmJ53WH6E7GfQbvN95wgnwt4iVpts4s+zG/EgfMIPKumrv3hWOe1bPpMQ+XArGYirBsgb7FAad0p4qu7UxBZYapIUioFV0Km6VZ70hBGqoJCLW8UIIESlIUoQIEhvbgnNbdXOJ6OVG0KOJaHPZVb1t1pPs3Sd2YHulsX49oQUtC9oubL17oZ0dGEpS69V8F5/hGjByHrKy3Qfoq99Vteq0spsO80OEGo4e7Y3DQbzrAXpaBEiUpCg5IuXIPB2ojUJqIEBAntQ2ojEBQngpgKcEBGmO669rwdQVKbH/xtBseIkeq8SaV6r9HuM9phWtm9Jxpns95vkY+6gsto4WWHxWV2RsDeqPquEwYA5lbnaIhpKhUWtZhxzAPqgstm0A1oAzjxyuk2hgW1WFrteBuDlmhbKxIIzAgWuMs1IxOIaMiDnrfJB5Xt/YlKkd0VHneOR3bd4WO2hsos62Y4j4rddKmHf3hcZ+ZyVTiXg0dOzWUGHLV24jVf0QwgaWqZgas9U6INOnKSmN1452QSKzUBTK9lCQIU5oSQnhBwEX+SV7psrCexoUqX+WxjO8NAPmvIuimC9ti6TYlodvu+yzreoaO9e0IEKRKkKBpSJSkQdC5LCRB4KE8IbU8ICNRWoLSiNKAzE8ITUQIHArTdA9q+xxIaTDK0MPJ09Q+NvvLMApwKD3rFjepnksfj9puI9iwEuGR0jmp/RLbn7Rh+sZqM6rxxtZ3ePMFH2LhB+0udGnp+qCp2D0Rqv3n4mrUa4xusY4t3Bn1iDcrSYnZHUhpO+BHWIIdznuVjiqsOtlkUHGbR3IHfdB5rtrZtdrjLLEwIfN/BZXbFOsyWHTQuHwXo+0tpsfvcW9bvGQ+eKw228QKjiRcGL89ZQY+oH5WQyHKzrNzsO5RnBA3B4gg9bWyl1aMuEcfioT2QVabMfvSDfggdtBgCrZU7aT5coQQcCnNOqQhNcUGw+jBn9qceFJw7Jcz8F6lC81+itk1axvZjB4uP/HyXpSBEiVIgaVy4rkCLly5B4G1PCG1PagIERqCEVqAoREJqfKB8pwQwngoLXo9tY4as1+bT1XgasJv3jMfmvXNmvuHsLSHCQQbEZgzzXh61nQrbtRj2UIL2OdDf/WTwP8ADrGiD02rTLrm86C+fqqnabXOdA5CeHMq+o1JHAxrpxUDHMaHA6G5GQPVm/eAgxtbY7myRBJaSZ14x4LJYyh7PMAXOs93avQNpYs7j9wGXFsRnn5LIbZoB0u0l0d0wec27kFVV2cCBGt/DNU+MaAYGisTjd1pvmZ5SqevU3jKANQJKFUtNkjzKVgQErP3impU0oOJTJXJEGp6A7dbhsRuVIDK+60uP1HNJ9mSdG9ZwPaDovXCV86Yo5eC9P6EdNmVGMoYh27UADWvcerUizQ4n3XRa9j2oN2uXJEHJEhKVBy5IuQeAtRENqcge1Eahgp7b+XmgM0p6a+m5unHxmAjtw+VwZIyc0GI61nETyQCLoRKYnxi+kCVLGEgZOAAgmJnrZksJyiLTyU7AYa+9HVkHdBa42ME7j2gxnJF4QQsLgi4bzuq2AQTInsMEK92RVbSrUzYND2mH2Jh0GHNMEC5iND3De0GIIAg2aSwnh+7f1SBxlC2k0U6AkkOcQ2XNYWOFj9W4N8/WEHq2JaQSRyg8RGnOZVBtLGWN8vwVrRx2/vNydTduO8iw9haR5qJjcMypIc2bTNwR2EZ9iDO/twLnEaMA/VZHaWNIO7nnnzKvNs4cUCQJAzsZv3rPvw/tDIOXDPuQVlY2gxGYUIshW1XCwTJKjFg+e1BCaxEa2E57U3eQMqIbk+qhSgVNldKR7oBKAVa4PahscnOyQkG06NdPauHAp1R7amLCTFRo4B2RA4HxXo+xekeHxX91UG9/lu6tQfdOfaJXgpTmv8AEZHUIPo1IvEtn9NMZRgCsXgaVQKg8TfzWpwP0ntyrUCOdJwM/ddEeKD0RcsZ/wBysL/BX/8Aln/NKg8zYnJVyBzPx9FJdkOxvqVy5BZYX3mfd9HKfjPdP3P6GrlyCib77PtN/pWixuTPss9GrlyCXU/uPvH1ULaH+EPaP6wuXINdgf8AHYn/AE6Hq9Xrcz2H0XLkGV6W5fdWQ2d/ejtK5cgLtL3lVOyXLkEWuhJFyAb9EN65cg4ZJlbLwXLkAn5IQSLkDki5cgUrhklXIEXLlyD/2Q==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5" descr="data:image/jpeg;base64,/9j/4AAQSkZJRgABAQAAAQABAAD/2wCEAAkGBxQTEhUUExQVFRUXGBQXGBcXFBgYFBcYFhYYFxgXGBcYHCggGBolHBYVITEhJSkrLi4uFx8zODMsNygtLiwBCgoKBQUFDgUFDisZExkrKysrKysrKysrKysrKysrKysrKysrKysrKysrKysrKysrKysrKysrKysrKysrKysrK//AABEIAPEA0QMBIgACEQEDEQH/xAAcAAABBQEBAQAAAAAAAAAAAAADAAIEBQYBBwj/xABDEAABAwIEAwUGAwcDAgYDAAABAAIRAyEEEjFBBVFhInGBkaEGEzKxwfAH0eEUI0JSYnKSM4KyQ/E1U3OEwtIVFiT/xAAUAQEAAAAAAAAAAAAAAAAAAAAA/8QAFBEBAAAAAAAAAAAAAAAAAAAAAP/aAAwDAQACEQMRAD8A8UFUpmYp5oIRCAlOoQmkHVMldDygle+MRCH7ySJQ/fFIunVBM9/EQpDXgqrbEqyY1oQPa9FYwHUoYqDknZuQQBLLozdF2TySAKAzQ3LpdNA7kzKSu+4cg7nymUGpxcHUadFXYxxDiJKjygl4nF5jICdhsXDlClJBteE8U0utRha+YLyjD1y0rY+z/Fs1p6INgU3fdMoVJCfqgRuklKSBqUJQkEHJXVxJB5KGkJpaULOea6KhQdLFwsSFQp4rlAPKuQjiuNwnCs3kgdg6F7q6/ZRZVlHENBBVzh6rXCUAhhgntpQjpMeEA20V1whSC+yjZ47RiEHWO6LtSrayD/8AkWbOgf2mfDRTaWGdUAysa4HQucWz4IMvjcM4umJUT3ZW4OBcLOa1o5tfp1mEF2AaAZe4g6yGPaJ0Nod6IMa1t1KbQbuVf4ngYf8A6bmOj+FriDzBAOip6/CyOYOkHX5X70EZzGKfwlwa6QdVWVMO4ahNY8jRB6Rw7HC11bsqArzDCcVLdVouH8c0v6oNekVW4fizTqQpbcWw7oDELiY145p0jmgdI6pJtua6g8cIXF2VxASjTzFFqMDdVacJwrfdlztVT4h0koESJRg1qDSpyiUaJJhBY4Lh4ddWtHDhogImFohrQER6CHijCTCIRW4b3hgkAaTv4LR0OHU8LRD6lDMXCW5jJPKRoAgx1THbN7R6aePJQ3Nc4y6/KfhH0Wzp8NNXt1GhgNxTptDflspmB9kaZMkGSZuZGpQZfhOFMghmcxpYAdb/AAqfi+B4l0ucbQeyNANhO63+A4Oxo7I1gzpMdBoFbNwbHWieesIPHcPRqNlpkW8JB0PMFDrSZIZaxym8Gb5dxMyvWa3AGF2g7o6gyqrFeybYsI3J87R5IPL8Q9zTMmdQdx07lNwnGzHu6rRVbG+oBvLTrstHjfZQu01M7cwqWp7JVAR0Gx32hA+thsNUDTTcdD2T8XeDob+Kr+JcHe0SBLDYERsN+qi4um+k+CY3tr3qXw/EuBgOcAYkTLSN7GyCgr4ct0Mx6KO1xGi1HFeGtvUpiSLPbNxyOXcHosu5sIJNPHPG6l0+NPGqqUkF/S9oSOil0/aTqsqkg2H/AOyjmUlj0kCXVxJBKZiiBCHQZmKZTjdGp1ANEErC4fU7ImBZLydgojsSYgbqxwTcoQWLXoj3SYGvXRRGXIjnZX3DcCHOY2xzu2a5zpn4dEFj7L4GXCSDEudrccjaAEfHziMQT8TQbDQBo0A6KbxSoKVMUWUwIs4kkmethJQuHYY5d+o5R3IJeEw4Jk/O9tv1V1h6O0ef0QeD0Dln7v8ARW+HoRFvzQdZR5+CPRYLRZHFPv3ThSGqAJEJhOxUg0VHq0TqL+KCLVojp+Sr8ZhwfD1Vt7qdtvBRqlHdB577T8LkXFwst+y5co30MddCPVep4zCBzS03BFucjYrF43CgNewi4gtjUt1H5II/uS8NDSc0ZW52hp5xmFnTCxXEmnMZEEEgiIgjVbzh1TMzKRIabPBvrYR0KzvthhyKgqRdw7VwRmFibc9UGYST3BMQJJJJAkkkkD3i6T2Qu1XSZTQ7mgdTpk6JPYrXAubHgoj29ooFgKEuurRxGi5hqMNlODQgfhWnOI1kGB0IXoXBD7lzHtbmqus0GzW/1OOsdBqe5ZL2XFLO91S+Vs5QDflJ2C0jceIOodUmCBFjaGjYASgmcVqBxJ1JOoaYtPrJt5o2FaYaI1Im/Mxsm0aBJY5wAbMAQRoABPr5qTlAceTdzv3eKC84YyG90juvoOqtsM2IP0VJgsWAGtkTyGxmbn6K3p1T3/JBYMcAB9+ic5gNwbzuoJrWvGidSqblBKNO5MwOSa+lN9vvZCpVR/MRKJ+0fqgA9nNQ61PWBofFWNV0iN1DxNkFRXp+V5HeYWQ4lRl2YXs4Xi/etXxBwHkT5CVRYml2SDsJtrf9EFbwamxlWCBeIkDR2xtoqj2/4e2m8AWvlufiB0kDcaStJwtjHvyQRYEdecHooX4n0AKdOTsANIhriwu01+D1QeT1RBKYjYs9o958YQUCSSSQJJJJA9rtiuEJq6EDwSp2ApE+aiUKWYq6pMyhAR3JBrVIEbogulSpCZddATggipfNLgQA0SSdbg9yvOH4803Z4Jc0HKcpyh21vNQeCvazFUHWgVGgzcAO7JPkSt37RcNdl7BENc4AhsGCYiQfogfgaxq0Wu5Nkm1/uEbFUjnLXEATMiSXbABusaoFKh+zOZTdAo1tXTlNJ7SDJJECm6PPvUwVWljj/wBV7nNccpGXtFsM5jWDygoC4bDgw1hOt8zekeXqp7MA+kJ1AsCH5hfefoVRft9Rhe1oyU6bSWm5dUgSWtI3J3MeKPw/2sdVLcrGkGn7x7Qe0y8GeRiDCDWYCuHDK7XWYsQfv0RKuHMxaBy1mVXU6hDmlt2kGNNRfL4ifJWtOuHjMBaJnn9wgE+imlhvumjFgMzO6jpIOkqqxXFaz8wZDReHZXRpazQST1QWpq+ii4ir+arPe12ASaVURfIYIJO4eGmPNQcVxYCQRGtjIgjroUBMc6XEa6C2zbH81W13nK541JMeRDbdylF8tzC5dTt3yWg+qbUplzQAQIuegOw8kD/ZJg95mOmVwv8Awh2hHSSs97cVX1GOY6ewxzLjdr3Gx3281p+G4ce5c4a5bZTsHX8tVkOO4rM97HEWfMwdXhzTfvDSg8yqCDBTFZ8XpAVPFwPgYlVrtUHEkkkCSSSQJFpU50TGNkwrTCYfLqgJhqQapMpia9yAzTF1EqYkTEoGKxBiAoA1QbT2Qotq4hrHbsqkd7abiPVes18L7zKypIBDaoGhJLnA+ULwvgWNdSqe8aZIDx/m3L4a+i9l4TxoYmo1wBApMcwTfM4uaSAehPqgP7p1KWvcS1wIJGrpkZXHaBFlyvh35mGCbNGYQTLRBvorZlnFjoIJzyRrmm0bjVd937p4iCx38Ju0Hfu8EEWjA+Jk8yBbxCWIw7XG1Not3HkrtgaR8B8CCBy1CG+kQCQI7zf0QZrjVItY2mA6XuY0AOjeZltwABqrWhNJha0mIiT2o6ibqBWw597mcc9S4mPgZybsNlK4hVENHdbnzQVXDa+cF9R2cS4thpAgPgEsuJsf0TOJ+0T2U3uptblptkhxh7ulNp1KncMolrDTcI92TkOUAOY85h4tzZT3dUZlBslj2Ax5X3Hegy1P2ppVyQ6mIAaKj2nM3tDUOEb202T8S+4aCC14JYNQYBLhB6AqzxnB6WV2VrWg/F2obHUA3UHCkAsMdmk03FpBnsNGxNvRA7hWGLWBjhBGZ4nZrrs9DMJmMxAYHcxA1tPX73QcRi8b711NlOnRpsAHvqn7yq5uXsyGuAzRaQqHHUnZu1UfUEuLtGi4yzA6ncoNFSrtptylxDXkukaNsIiNjJkdyzvHqZLgRuwHmJbN/vqicQb7nJLYaQMrTd2URa2/TkVV8Yx/up7JHZlsm4zXA8jogzPG3dsnqfUyqtz5UvGVM9+n1KhlBxJJJAkkkkFnhKEaqZK5CFUqIHvcoziZhcqYkQYQhXAHMoFioAUQFIuXAgvOE1AGmNYEmNLiLr1L2IpZaNJxJgmsRt8bs30svJOG4uAWQILg4k69kQAegkle08FpRgqLjNjTItbUty+RQabEMMtfEyMv5LtenLQeV296k1Hdk6Ei4HlqhYQRmBIsSCd5JJlB1lcloyaRd11XYio7NEmBB63RxXyuc0mxlzeRm7gOoPzQMVRJktMGB3Ha4QcwtPM4vgwbeSj8Wflg92vVSuHVzTlrrEfeiicZxrHODZAOp1JMcgL+aA2FIDwKmh+GNj17/op9bAtJEEgGLi58lSGpmDWsEuzNOhtBBvPcrltYs6sJ8j+SCNi8Ly7Ublob53MqBUDWy6weJIMWnnHMLQYiCFl8e65B01HMHT6oKXiHFCGmTLiDM6xNu9VvCMO573McYzNDnE3De0AIHPoptdmYlxEy4x4EN88yseH4SthKodiGMDKnw5TmfNiGx/PYQNNUA+PRRFOvVj3dIudlPxVY0F7kl2XwXlHHca6q5z3mXPc5xGwm/wCngvSfxNxjhhQ+qMtSs9rGM191Sp9sj+5xiV5FUqE6oGAriSSBJJJIEkkkguHvUOrWRnVg0XUB75Qde/ZDXUalhHu0BQBShWLOEu1JA9VIp8MbuSfED0QQeFYF1aqyk3V7g3uk3PcBJ8F9EcEZ73DGlEZcwE7ZYAPTQLyb2N4eP2lr2tEU4Lj/AHEMA63PovXeHxTdVEwA8n/IB0nzPkgn8JqBzAbXmR3dk/IoNNhDyOUEXER1Q8HWIdUDfhDrT/UAT6ynOEOkzBEfkgBxqnFJzhdzJe3qWics7AiR5IfDsWSB7xjmaHTMI1sWzzGqvcPRJEOHfZRH4Y0HZmCWO1buDOrfDZAWth6VUQMrwIi/avruColXhzKQ7DQ0XmBc9SdT5qwr0muAOVjpuDF+48lU8S4c2TlLm/2uI9CgjuqBtzrc8h6+KsGVJE3IWZq4Cpmg13lvIhp9YV3hWOy3OtgY1i2yB7K2rOWh6H7hU3EmQ5/LKfp+iv24UAOdM7cupIVZS4c7EPcAS1kZS/UydQ0c+qCp9msPnIeXZWsJh0aO3cOZGgA6laD2iwQfh89Aj3lMiowySHPZ2gDO9t1bYPgtKg1oAnL2WzzJAi25OpUfi+HNJxcHFtNwc15AnLMhtQAnUTfog8K9vvaP9sqU3Ns1rR2dw43f6iPBY9a/8SOEvw2KAc73gLGlr8oGaNZy2Jk69VkECSSSQJJJJAkkkkEvHG6ZQwzn6ac9lPZggbu7R9FMpiI6eSCPhMAG3NzzOg8FYMcBbX5W2tso3PW6c1+kaiCO8ICOJcfKE0zJjQIrQIzN0Nu48k9rBG+nnJugtPY3FZMQGi4qZWnmCCHA+h816u2lmqOga+7Hk0m/W4Xl3sLhS/GNgfA1zvEjKPmT4L1Hh+MFKvUY9vZIa5rt7AAk+SA9LCTUIv2mtIHUGCrOvhrAd08hCjY5vaa5pvfKZsZvlKJRxOZp5+oOkILCnVt802uRBET0Q8M/MyZ0MdxQqx7MiRGp1Ou3JBX43NSOZklu45dUBtf3gub620NtR0V2KYLLkXsQDz79SsxisKaVQN/hMlnQ6uYfmPFASqy50kXSwhEgTABv5ajxQa2JNzvZBwtSXk7AWHU3P0QTuKY6Gm4sD6CVOoO93hW5TDsucOvqBmvGyzfGa4bScXENbFyTEDcq3q4oVIpUyCcomD8LABc8pGg3QRKvHaoxDGPYcpbnBbBbcHtOkgyIjKAfila6BWogWJcG7bLH8SP/APQx40ZSqZt7PfTbPfAdC0nBWNYPhN9JJm99tO5B55+KHATUw9h+8oZns/rp2zN7xAK8UX1VxzBipINrTziQb93NfM3HsIKVeowaZiR3HRBXJLq4gSSSSBJJJINKQIiQAOX1Ka0jqnx49efguZSgQjS8FNLe/wC9F1PfcRuB6aoGYd5a4i0O9CN+9TKR7JsNBz1mJibqtrNtbUEEfVTMO+QfvW/5oLj2d4x+zYkVSJYey6NhM5usfVeqGtTxDWwQHQSwje2gPcvGHAOHd05qfwjjdWgQ1r3Fg/h/l6sMSw3/AEQesYKoW/u6twdHbg7tMaRsprRs742izrAvbsf7gstw7jjKzP3vab/OLOA/qHlcaK8bIaSSCyezUbdzbWMC8c0Fhh6jtYtcHkesc1LNSCc1hFoGoULA4ouYIiQTPebgjkCpmKphwa50kAz8Rnl9UD8E8CGmNZBv8gED2kwYqUyRq05hGtrn0lSqFFsmCRcak/IqxqMlqDzKtiC6doMHv6dIg+KDW4g2ixzp0Em2nTqTyReOYc4fERfK8Q08iJIHkXDwCFgeDmtnqO+Cix1UCLF4HZn/AHIG8OwL3ubWrw94LS2kP9Kk43Bf/wCZUFjyC1DOF5Xuewg1XwHvfq/vjlsicPw0NsOQPfqSrB7YHQAn0070FFTwppse7NmqVWw87STlYGg6NH5rRcNpADUkgXJO6qw3O8NHwMiTGrm3MdBceKvqNLKyefJBR8f4gGUHkXcWuHqRPcJXzhjHe+ruI0JIH9o0Xrv4kcS93TeJh0PiOTrAeZnwXk/CacAuI1sPBBFr4AjS/TdQy1aVzhFwJ5Dlz71Gr4ZrpkHvGv6oKJJTMRgi2+o9fJRIQcSTsq6g1Zo3+55prRaNCd9u7opLR98o+/mU6pSBF0ERzOuiHliD8/zUsDLAPfm3+9fJDcweHpf7+SCM+lr1+qHhiQS3lz5bFSTTseev0I1UWvbtcvkgltqQd489URwi4nzg9dFGdcfc33RqD9j37n5IJ2HxrqR94wi2rbw4bgjutK3FPFvwxYZ/c1Wtex5E0yHCey7pMEbQV5/THkfvXQr078KeKUqjH8OxDWvY6X0g8SO1OZgnQ6kd5QSKONIqS0QbAt2JJFvK4Kv6tcOEbET0trJVFx/2cODr0TRefdPeSwEnMxzADkk6tImOUImNxoEMbPanvjfRBf4DEOg2GsDnA5qxbUsPvwVLgsG4tlxyi1hpHUqdSEW3QZX8Rag/Z3VIlzMrm85Dhb1Wm9w2nwxgAGasKWaNzUgnwF1mfxGdkwVV0Zg0NMaT2hqVI4V7VU8bgsIGMfTLXBha4WllJwlrtHCYQXmENncg4+MAIOPqOyhv8TpNtlKpN7JI/l8ZcSPoomIOau4DRsM8gJPnKCXgMGGtEWmB11Vpi7NjSyHhKdhKbxmqAwneEHgf4rY4Gu5o5NHfFz9FnsLThjZ5T+ak+2zS7Gw68wf8r6JZIsEATIiO/r9/mmlsX5orxvouMuI/RAHKo1TBB51gqbA6/NLSCPl0KCp/YX8h5rivfd/0+qSCa2kL9sC2kHxHTr5IzgLjMLX0IHUfn4BQhWO7S2NtdNuu9+YlFZV0+57ue9+8oDVKVj2m+d4Ov6+ATLtlpg6wRlm53PlrbTkutP00iddvvW6HVaDsD3fTn39ZQPawExI3Gv1O33uodaiR1j1+906k8g/FuD0KJTqjRxF4AsfPTZBCoOiGnS8dxMlPAF9j0vzR8bhANHA6xqPU6z96IAM357bgixHKbIJFM/1DzvtoD5Kbg8Q6k9tSme3TdnbDtXMNh3fSVV03wRyUkVBH33IPbPb/ANo8N+wUnud+8rNbVoNHxZgASf6WwSCT/MvNcD7We7qB/uc8CO1UvE32PILOVcU5+UF0hrQxjSTDWgzlbOgkk+KZERKD1rhv4gYWpAqZ6B/rBdTnS7qeneVpsNWaTLDmaR2S27SOeYarwVnZ6mNJsNdeZsrPgfH62GqZ6LzBIL6bjNJ4m/ZmGnqEHpHt9SD8JUpz8Zps/wAqjR9VL4Fw4u4bR903t0y2o1u7mtmWDqWk+KoMTxlvEqIGHGXEMIqOwz3APcGzei8gCrBItYrTY/EVcLwd1SmMtVtBoE2NMkQ5xGzhmmOaCbgKocwETp8iT5zsoeAMvLrzmcT4ulZf8M+NTmw7zJaJYTJLhN7nUi58StcGAVngaEyOVwg0mEbLZ81X8ZbmafNEwtYix/REx1PMEHz3+I+DLMcyoQQ14ieo2sqx32V7B7Q+y7MQxzKjbT2XADM08wdl5Vxbh1Sg/wB26m5rQ57PeuJLaxa4QWiIbAIBiblBXObvz+qZ9E/N2i3cbfkmmPvdByoN+evembhPi1/mm0Wg3lAs39Q8l1E7PN3kFxBJvNwfnoOqIxwOlzf5C0fe6YKnde+2s/K/on1Kc3BibiDf7koCtbNuY2PS/d3bBcefl0B69w6ckOk5wIE3tqOv5pj6rt/IR98kDardel+Wn3pyhCq6kj77kV7p+/uyERuNPRBLoiWwfnt9OneVCqAtdGxNr3ka3+9CpWCP3shcRZyuQJHhtGugjwQDdt16Qkwea43SQZBFu5IzKAgHiitlthBJsQRsJEdNroTHRczt+aI1158vNB20W6GDt+iTk2Y3uDsV0mRIMc5ub7hA9j+rgRBBBIIOxBFwRzC1r/b2s/BYjDYgGq59JzGVQYfOrc7dD/cL2vzWRC6Gb6/9j+SAtHFvpuZVpmHMIc06TGoPQ6L1XhPHBWFOq0gNcAD/AEu5eBkLyN3IactrSrr2Xx+R/uj8FQ/xODQx2vvJNgLXHTmUHvDIewEG+oS96AJO2t/M32XkNf8AE84d7G0cldjRNQ5nCbwWtMRpebrMe1Pt7iscS15FKkP+lTJDT/6jpmp426IPXvaP2mDA2nR+Opma15pueJEWp023qvM9Gi5nZeecR4tINHFMc01Kbi1zne8fTxNPRxYP9EPBgsBiYPNRODe09csNOgGtrVIFTEvJNUt0DQ/VoEmAwAKv45w00H5Xlz6xGao5xvLrtDW8ouSboKWoZM76ojagIs2T10HOANkxwi3VBzEXFigkOeSQ0AS63gnFoEgbT6JmCfLi8wIj0vr3oFauXGG6nU8t7eiAvvP7UkH9nPXyCSC0yiD6H73MeqPkJGXcSQOoJBAjXf8AxQmMjVwG+5NtAeWy623PTmInl980DxoQRIvbe+g7zYeJXHM8e/1jleQnOqkGcu2zicpvJHW642u3drW2AFjaB1Ov6lBEeNbzvHPW5Ph6rrQDIkzB5KW54/pGgjLAF9bb/QdVFPZN7idfUSCgbhNY1ve1v05eKPXM35/p9+aDQu4+Pr3/AFRq5kQJnXUWA+57iggUacCBe5tvcgn5qW1u+/XaPqhAx+fkntdz+ff+iDuXnr6xouAR8+nNFpuk36R6FEczuOnL+XWT3IBAW6bc0zORcWI0hPjcx5g7oVQ9J+Xkge4AXAgdTJHP1T2uJ9O+8AoVDkYg62mN5A52+m6msoTobAE3sIF81xEIB0qRM29On/ddq0mkZTDuZi2+gRKVQPaQwHK0AuPO5GaAJAuBC40QZ7/DXyQUOLwLqPbbZrjlvB+IXHdBIWl9nPw9r4l5zg4ek0Ml1Roc90/wsAMO0sSqbi1M1WEzAbETMFuhJtqvc+D8NNHDYdzHmqPd0w4i+whw5tNx0hAHhHCcBwvDvrspBz2N/wBSoM9ZzjZrQYhkmLNgWXjnEMQ+rUfUqSX1HFzjMmTyPJaj254/+01RTpk+5pkxqBUf/PHIXA81lXi2yCOBMDWN97X13UZw13HlCmsYBJ9JjW1jvuo1QQfuOgQAc2bc/kiMcGgAWMalc3n6ogbykHYg/JBH991K6n/vP5h/g1JBMpfD4O/5NTam/wB7BJJAqf3/AJBPZv4/IpJICDXz/wCAQ6+jvD5rqSBUfiP+z5hOranuCSSAT/qns08UkkD6fxeXyCl09vD5JJIB1Pv0UV6SSBuG1U3Ef6Q7nf8AFcSQBxv8P+//AOCJjNPH/wCySSAdX4X/ANq9u9jv/A//AG9T/i5cSQeK0f8ATb/t/wCITPzP1SSQMpfC77/nUOr8A8EkkDWa+BRKeh8V1JBXpJJIP//Z"/>
          <p:cNvSpPr>
            <a:spLocks noChangeAspect="1" noChangeArrowheads="1"/>
          </p:cNvSpPr>
          <p:nvPr/>
        </p:nvSpPr>
        <p:spPr bwMode="auto">
          <a:xfrm>
            <a:off x="2897981" y="8632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81878" y="429818"/>
            <a:ext cx="10654748" cy="1323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</a:pPr>
            <a:r>
              <a:rPr lang="en-US" sz="3600" kern="0" dirty="0">
                <a:latin typeface="Batang" panose="02030600000101010101" pitchFamily="18" charset="-127"/>
                <a:ea typeface="Batang" panose="02030600000101010101" pitchFamily="18" charset="-127"/>
              </a:rPr>
              <a:t>Rayner’s (2012) strategies to deal with “uncomfortable knowledge”.</a:t>
            </a:r>
          </a:p>
          <a:p>
            <a:pPr marL="0" indent="0" algn="ctr">
              <a:lnSpc>
                <a:spcPct val="100000"/>
              </a:lnSpc>
            </a:pPr>
            <a:endParaRPr lang="en-US" sz="3600" kern="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r>
              <a:rPr lang="en-US" sz="3600" kern="0" dirty="0">
                <a:latin typeface="Batang" panose="02030600000101010101" pitchFamily="18" charset="-127"/>
                <a:ea typeface="Batang" panose="02030600000101010101" pitchFamily="18" charset="-127"/>
              </a:rPr>
              <a:t>Denial, Dismissal, 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Diversion, Displacement </a:t>
            </a:r>
            <a:endParaRPr lang="en-US" sz="3600" kern="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sz="3200" kern="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endParaRPr lang="en-US" sz="2400" kern="0" dirty="0"/>
          </a:p>
          <a:p>
            <a:pPr marL="0" indent="0">
              <a:lnSpc>
                <a:spcPct val="100000"/>
              </a:lnSpc>
            </a:pPr>
            <a:endParaRPr lang="en-US" sz="2400" kern="0" dirty="0"/>
          </a:p>
          <a:p>
            <a:pPr marL="0" indent="0">
              <a:lnSpc>
                <a:spcPct val="100000"/>
              </a:lnSpc>
            </a:pPr>
            <a:endParaRPr lang="en-US" sz="2400" kern="0" dirty="0"/>
          </a:p>
          <a:p>
            <a:pPr marL="0" indent="0">
              <a:lnSpc>
                <a:spcPct val="100000"/>
              </a:lnSpc>
            </a:pPr>
            <a:endParaRPr lang="en-US" sz="2000" kern="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endParaRPr lang="en-US" sz="2000" kern="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endParaRPr lang="en-US" sz="2000" kern="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endParaRPr lang="en-US" sz="2000" kern="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r>
              <a:rPr lang="en-US" sz="2000" kern="0" dirty="0">
                <a:latin typeface="Batang" panose="02030600000101010101" pitchFamily="18" charset="-127"/>
                <a:ea typeface="Batang" panose="02030600000101010101" pitchFamily="18" charset="-127"/>
              </a:rPr>
              <a:t>Rayner, S., 2012, Uncomfortable knowledge: the social construction of ignorance in science and environmental policy discourses, Economy and Society, 41:1, 107-125. </a:t>
            </a:r>
          </a:p>
        </p:txBody>
      </p:sp>
      <p:sp>
        <p:nvSpPr>
          <p:cNvPr id="5" name="AutoShape 8" descr="data:image/jpeg;base64,/9j/4AAQSkZJRgABAQAAAQABAAD/2wCEAAkGBxIQEBIQEhIQFBAQEBQPFA8QEBQPDw8PFBQXFhUUFBQYHCggGBolHBQUITEhJSkrLi4uFx8zODMsNygtLisBCgoKDg0OFBAQFCwcFB0rLCwsLCwsLCwsKywsLCwsKywrLCwsKywrLCwsMS0rKywsLDc3KywrKyssKysrKysrK//AABEIALUBEAMBIgACEQEDEQH/xAAcAAABBQEBAQAAAAAAAAAAAAAFAAECAwQGBwj/xABAEAABAgMFBQYEBAMHBQAAAAABAAIDBBEFEiExUQYTQWFxFCIyUoGRB0JyoSMzscEkYtEVNFOC4fDxQ3OSosL/xAAaAQADAQEBAQAAAAAAAAAAAAAAAQIDBAUG/8QAJREBAQACAgIBBAIDAAAAAAAAAAECEQMxEiFBBBMiYTJRBRQj/9oADAMBAAIRAxEAPwD0GFn7KyLmFXDz9lOJmua9tJ0hL5lV69VZL5lV6qqlpZkssfwrVDyWWN4fVKHegDbE/wAK5eZWZ83Vel7aH+FcvNLLHiWvF/Jln09u2P8A7nB+lHAK4HIoHsphKQvpRqGcVeXdaY9QDtjZhkYkhxaa+iBu2OjcHtI1IXcnOqcLOweLlbN2djw8DdPMKm0rBj43RWq7mFkn4oh3GaeXf2FGBq5rjTkiDLMiVrccB0XZ2pPsgMvvIGgwqV51b21cWOS2GS1g8uBPqtZlWdwxFIz2Qh33NHInveyxRbehDANefSgXK0cTU56k1KtMQMxfieDNTwryV+TPTpTbLaVc0gc3CoV8pbku8+K79S4KbmC/vOza7ADJVw4poBxpT2R5F4vUpW14BfjEbTOoK6OXt+E4AMN7Q+EH1K8PbMU5c9EZs+13tFWu/cKbdqnp2PxHaYzYWF0sJd5ga80O2EBuRK53x1yVQtnfXWPFCRQHNjq6aFGrGl2sLruTqFTej7uxmXyVcXI9VZL5KuJkeq5/lslMeFqeXGKUfJvVPAzTpQ8QYnoq2fL1/dWPzPRQg5t6p4it8P8AOb9RRYoXB/Ob1cihWkSg/JCLM8Ub6kYiZHohFm/9X60yoXBz9lZEzUIQxU4gxXPe2kQl8yq9VbL5lVaqiaWeFZI3h91rbks0RtQFMOub21/uxXmtnmgd1Xr9u2SI8K4TSvFckzYIgkCKaZ+FaceWqzym4zSW2seCxsNrW3WigqtUP4hzA+Rn3TRdg4gyjA9WqgbDRjWkRuHJbeWN9p1lPkQb8R43+Ez3KtZ8SnjOCP8AyQR2xkxwc32UnbEzNM2FK3ATy/t0cH4oawPZ62SvxIbEcGiAak+ZcS7ZGaFO63HmtFk2U6HG3cQUfgTTGjdAnPE/yH9oZ58ybxwbiGgfsgRg3Bka6f1RyfjNhuDaXn8G8GD9yq4cnjff1pqFWleNoTu92wvcc8hqdUBiOc6rsiKZ810FqML6aE5cqrEJbFwORNK+mCnavt3QYW91o4eEnQ8EnMoR/MPYrbDgXQQfXrwTGBeBBzpUc6IZ+OmQGuB8QwrwKsgwyMsuICdkO8KnPCtOI4OC2QGUx8QHDIkapFpuk4F4UOX7+YLqbBmy125iZiha7UaFApNuILcWkYH/AOVohxnCIwnw8DxFOCnRx3UvkqomXqnknhzajimfl6rLXtp8JzGTUpfMpTHypS2ZRREomZ6KEv4m9QpP4ppYd5vVGIohA/Ob/mRSqFS35w/zImtok0TI9EIsrKJ9aLxMihNlDuv5xCgqyw5U1qnfLGq37g6Jbk6KfFWw6FLEVUOyOxRTcnRLdFLxDA2CaUVTpc0CJ7tNcS8RsNjQjQYKDIRqcEVLFEtT0A6JDxwCjAhEE4Inu0rgS0Ng4hGmS03O6t9xIQ0eI2EvblyxXGQpsPmJiOMq3WrubfiCFLRX4YMw6leeQpfdshj5nC8Rz4KsZqqxlyrRZsLexXOdjd7x+pGY0EuAHAmnos9lSZhMIObjUlEnHEaVV7dU4w4yTS/LKoQmel7pOHEFdCzxofaEGpcNR+ijbS4egGNCJB1qT6FUMhYtPDL1RSBiSDpRNDkqVGYOPqjycmWFDIspcIIyJIPIqO5e12FcMRhWoRgQ78MgjFuB/YpdnqBxLcWOGnzApys8sdL7Kb3aDAPOWjv2W+PLF0IkDvNdl0zVMg0GtMMMl0DIVWXgMHNoR/MFcZ7NYzjcB4A3VuiZeqzWbCuspxN0+mqKmTrhzqs8ouVmmPlUpbMq+JKE0xyTw5UjGqiwRmicUpYd5vVaHypNeahCl3Nc3DBEgrRKfmj6XIqAhcj+d/lP6oqVrCQjeE9EKsodw/8AcKKRz3T0Qyyvyz9ZQTfRKij2luqXaGapmlRNRN2huoS3zTxCQNRMQpB7dQkSNUBBMQpimoSNNUBCia6p4apUQELgT3Qp0TUQAHbGFelSAM3tB90JZAbhUCow6LotoTdl3upWlCvPpnaC4Sad3jXBJ0cPrddUWVUNyAglnW0IoByxRaLHFM0V1yn3WNeKhFlgR+6wRLVYx1CSrpe14b/m9CpFziESzK4g96vutIkVfDiNdxWjJQnLQNFkLpvN6EahUCEAcK04hGooQyFFG9IPlNFWN9sOTH0zwolx7SMQXXX8q5FdTLC6COX3XGzxMOJfAJbhUDqulgzV4gg1BC2jht1WqVad89nDugdM10e6KC2eAYjTx5rowjKLjOIJT7laE6nUNlMIpGCaLUnRoB0vLubFLqd27RbS5WUSuphnmX909EPsnGEObytto4MPRYbI/JZ9RSvZFuImjUxgP0aiSZMw3cv8oS3bvKESTFADbjvL90+PlPuiCYhIMBcfK5MXHyuW6iRQGC/ycm3n1LfRKiAxCL1T77mVsDU1AjQBLdjfgkVJvcCvM5mw47g5++OJrcoLrRw5lekW++sQQxk1tT1KBTMnfwFfeiix1cWH4uJkJeNDc1viBOYwoV3MeUG7AJNaZ81jlbODHA58uC3zBvNzxSyunRjhpxVr3r2VaHPKnsqJOebCIaWvDnHChvV6hdPElCMhXUUqUmSrT4oba6luKMbNM8sLekLMtIPxa4HUZEei6WXjh4oucjWU0uD2C44fM3CvVFLPY8HvUJGGeKnfsas7EWs1pVA7UhFkdjhkQQV0jGKczINe3LFOC+45hoDgWOoPmB1ams2NcvtzZgWnUHOittCzi2hJu0wqTQU0qhluF0uxhaMRiQfLyWnnpzf6+WV9O/sgAXXZ0RvtY0QewoN+E1+NHNB9CiQlRqfdVvbK4+N0v7UNEu1DRUdkGp90uy/zFAaO0jQpdpboqBKnzFLsp8yA0dpakZkc1n7M7zJdmd5vsgI2hEvMIAxIVNmwy2EwHOqudAcBWuSjKxC5rSdUvkNKbFIFJMHITUSCdARKYpEqJQCTJJJAkyVUqoBJgnqmQHN2vE/iH4ZBoQ+amWsxr6JrejFszFz+X9EHbDdEfeJ7rcgePNJ6XDJ4wUocDTPKuCi6IBnWqFRbViQzcdiG5HMDomh21fNDCcRTxgghRk23INy8QOrThgrTC5LlzMvhxr4BuHAjRdDLzIdikWl7YC0wYYrVUtcCrYaTLKtsQUGC1yUSoohzH1BrXP7KyRdRypmGbayV+EK1utqfXVAZxpmJWW828EM82kLotqIrnns8MEvc2ugosViyY3svL57kmI8jK8cAFFnt0YXWO3d2bAuQmt0A/RakwFE4XROo8rO7ytJOmqnQkgnqmCdBnTVSSSCMXI9FhkPAz1/VbY/hPQrFIeCGglxhdfdMIXMq0piVRobrmUjC5lSqlVBKzDOpUbh1VxKgkFZY7zKN13m+ytTFI1V13m+yYh2oVhKaqCVm/qPZLv6j2VidBuS2khER6mlXsBw5Ic1wB/ZG9qRSJDOrHD2IXHz0vFdUtiXdKAFTv27eG24wViy7XZhRg2exuQp6oHICZY0iJExrgWtBaR/VKPOTEOl0GKDypRPLTUfMuzkqGwy04ZIT/accUvQHCvHMBGpSLeoeWWVFnVeWlkONRFIL6oPMYEeyIyeSnftGVa3uwV8o4NBceAr7LI9yuDhQk5BpPoAqRthgzm9YYzcX4inECpRjZyz92N6RVzh7ry6y7Yiuj3YZJMWITRowaK4Be2ycK4xrdAArxx+WXJzy/jExGPlKff8A8pU06tzK9/yKW/5FWUT0QSsRhoUhHHP2VlE5QaG+HP2TiMOfspUSogM83NNax1TTAqizz3IfRVW+BuyrLPHch/SFPySntTufsn7U7Q+yh2R3nTdld50wn2p3P2T9qP8AsKvsr/Ol2aJ5kBYJo8/ZLtJ/2FX2eJ5ktxE8yAt7Qf8AYTdoVe5iahPuYmoQae/S3yhu4mo9qqEQubi5zB9RAogtxcI6ffIDObUykE0iTUuHD5Q68fsgk38TpJnhc6If5IZ/Uo1S2O7WG8yG4ZteR6H/AIXOxBgg8/8AFBke7BEEta97RfcRVoroukugkj26KbPbt+noM9zxliOeKshvedERiygI/oqhK8AUstuyq2AAYp5d4bVX9k4rLMtos9s7dtEV1ae63y7sEJgnJEa0ClnVr41TQaqi3pvcykV1aOe3dt1vOwoEoDRWpOAzOi4zaW3hHe4j8iVBcDwiRjh9lW2nFx+V/Tm7Btd0rPsdU7uHFbebhiGih/VfSEGcY9oe01Y9oe13AtORXyjJvq68cybx6nNdBLbdz0o1jIMb8FlQIb2McAK5VIrRdE6eXyX/AKXXT6R34TiOF4XIfGaMPzpaE/mxxYV09m/F2Qi0EVkWCdXNLmD1CRbr07fhPvwgFmW7KzQrAiQ4nJsQXvaqIV/kd0xQYhvwmMcLBUeR3uqzFBrQEEItApDjh1acMFK+sdm5O+pbAECBlun8Mq+R8MP6QqrcP4RVsn4WfSEvkllUyYFMHKjTTVUC5D7Yt6Wk235iK1gzDT3nno0IAmSoxHhovOIaBxcQ0e5Xl1tfF+GKtlYLnO4RIxut6hoqSvObc2om5w1jxnFuYY03WD0CInb261/iHZ8vVu9MV4+SCxz/AP2pT7ri7U+L8Q4S8FrB5ohvO9hgvKXxOCZhT0bqrQ29tCMe9MPaPKyjB9kCmbVjRPHEiO+p5KxuKpe/RBaXmNzUocUu6arPChcXZK0v0yQemiXbUl3BuX1cCu/sLbBsRoDyBFADXA8SOIXCx2XGBvEip9UPlX0jMOjwsZluvU+19rix/uvZodusPzBaIVqsJzXMzlnMLiQCMTl1VcKUpk80+6MqUyuvbtHz4pmsESPU5oYyGaZlR393NZp2OShGavjTIHELnf7SDeNEDta3DdIaaau0S0cmxPaXaEn+GgHF3jcMKBcjtHHENjJZuu8iU4ngCiFmCGxjo5dewLi7WnBcnMRzEe6I7NxrTlwCrCeVb/UWcPD6v5ZJMfRM52BVNU1c10vF0rcyiUOtUqq1gopXtfLxzDcHNJa4ZOaS0j1C9B2Z+KU1L0ZFO/h6PwiAcnf1Xm6kw0TRY+ntnNtZOe7sOJdi8YMUXIg6VwI6FawO8/qOXFfMUtMlpBBIIxBBoQeS7fZ34izEDuxfx4eFbxAiDo7j6os2W69ys/J31LaFy2yG1krOgthxKRa1MKJ3HjpwPouoRpcuwu3z+GVqlMmfSP0WPaE/hrXK/J9A/RTey+VYiDUe6e8vMHWtFacXO91bG2ndCY55eaMaT1Kxn1Evw1+1Wn4o2/2UwrkUiIa/hNOIGFC5eOWpacWZfvIr3PeeLjWg4ADgo2lasSbivjRXEvfr5eAHRUALok37Z1EfdRcU5Kg5yokHFWsKpcrWHBIFEOCW6AI481GIVc0VoUwnn/VSl2B0RredT6KmNFoKLTYjgHuiONGtbQE6n/hLK6jXgw8uTGNFoirihsCH3q6GvsikaI19XNNQq5aDW9guPDe3s/WYzKbjv4MS+xrhmQOhwWKLCqaYtOoyWixHVhNFMQKJ5yrcwei3rlk3GRs4+Hg81GoVEzaQVM2wuyqB70QeYeMmknnqs8ro+PiuV/TRNWlXigFqzhfhkNFqmDghoaC7HIYlLH3W/LjMMdRpbMuZL7r/ABHXqaNH9VS2HUVHDgovq43jhy0CmH0FFvjNPK5+TysnxGdxTtOSsjQcajLNTBAyFTxJyCrTHasw7rjVRc5Tiv4nElUBATqnBUVMBASaVY1yrCQKZabpeZLSCCQ4ZOaSHD1C9U2G+J5bdl50uc3Jsz8zOUQcRzXkAcroUQpp6fTtuRmvhNc0hzXYhwNQRyRCX+X6R+i8E2P2ofCeID4jjLuIaGE1Ywk4Ftcgve5fMfSOmSiz2eN28mvtOBXObYwd3Lkh2DnAUriiLY65nbSbLt3DrgKuK4OKbyjrzuo5dmYVxVUIY9FY5el8OYxKrcE5TJBFXQYdeipaKkdVrcU4KjQAKCkSoIJF4VsvEqHM45jmVBUBpLqtzCnNtw3xzlELJiAFzHHxUp1XQSMvRmOZNSubAJF4ChBx5FF22i5rRga6jRct7evMLlj4uy2fhginGqPTEiHDX7ryhu0ExDdeY67ThnXquks3bqK9pY6EL1PzGmgBPGi0lYzGyyLNpZhoO4h0qDV7h+i55w4KUSKSSTmTUnVUPjDhmsMruvR48ZjizzCwxsCGjqUQuVx1WGL4zywWvFPbi+tvjhaZKiRTBdLxEg6mBOGickHTr/VQpVRLEBXFaQcf9Ey1QngNN7HDLgKrKxCkw1SomAUqIIwKYpylRBEFa13TBVgJIC9j+FcKU/1Xunw+22hRJRjZiIBGgAQnVze0eF3sF4MCiElGuOBHHApUr6dSHrlLejF0Y14YeiSS5OCfk6eToPhjCqclJJdrnRKgUkkjiUtmTorCUkk4DFMEkkESaSmCx9RTHCiSSjPp0/TfzjooEJsT5QCcyEnwwwUwPDEJklx5dvp8JNRliSzHGpH3WmHBbDZ3RniUklUZ+M3fSssyJPiFcskt2LySSnLtlx3faTmACvIoG04k6lJJbcPbh/yfWMOEySS6HjmCkEkkEhOmgaNcVW3JJJE7P4WMUwmSRSNRMUkkA5UQU6SAk1bAMkkkJr//2Q=="/>
          <p:cNvSpPr>
            <a:spLocks noChangeAspect="1" noChangeArrowheads="1"/>
          </p:cNvSpPr>
          <p:nvPr/>
        </p:nvSpPr>
        <p:spPr bwMode="auto">
          <a:xfrm>
            <a:off x="3012281" y="9775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60DAC1-14A9-495A-B0DE-03003818A2A6}"/>
              </a:ext>
            </a:extLst>
          </p:cNvPr>
          <p:cNvCxnSpPr>
            <a:cxnSpLocks/>
          </p:cNvCxnSpPr>
          <p:nvPr/>
        </p:nvCxnSpPr>
        <p:spPr>
          <a:xfrm>
            <a:off x="8417093" y="2808005"/>
            <a:ext cx="0" cy="1119418"/>
          </a:xfrm>
          <a:prstGeom prst="straightConnector1">
            <a:avLst/>
          </a:prstGeom>
          <a:ln w="730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D13ED2-8A5D-4169-AA4A-AB6A98BCF33A}"/>
              </a:ext>
            </a:extLst>
          </p:cNvPr>
          <p:cNvSpPr txBox="1">
            <a:spLocks/>
          </p:cNvSpPr>
          <p:nvPr/>
        </p:nvSpPr>
        <p:spPr>
          <a:xfrm>
            <a:off x="6111051" y="4054957"/>
            <a:ext cx="4831767" cy="92667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</a:pPr>
            <a:r>
              <a:rPr lang="en-US" sz="3600" kern="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Model based</a:t>
            </a:r>
          </a:p>
        </p:txBody>
      </p:sp>
    </p:spTree>
    <p:extLst>
      <p:ext uri="{BB962C8B-B14F-4D97-AF65-F5344CB8AC3E}">
        <p14:creationId xmlns:p14="http://schemas.microsoft.com/office/powerpoint/2010/main" val="3023176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xQSEhUUExQUFBUVFxcUFxcUFBUVFBQUFxQXFhQXFBcYHCggGBolHBQVITEhJSkrLi4uFx8zODMsNygtLisBCgoKBQUFDgUFDisZExkrKysrKysrKysrKysrKysrKysrKysrKysrKysrKysrKysrKysrKysrKysrKysrKysrK//AABEIAOEA4QMBIgACEQEDEQH/xAAcAAABBQEBAQAAAAAAAAAAAAADAQIEBQYABwj/xABDEAABAwIDBAcEBwUHBQAAAAABAAIRAyEEMUEFElFhBiJxgZGhsRMywfAHQnKC0eHxFCNSYrIkMzRTc6LSFhclY5L/xAAUAQEAAAAAAAAAAAAAAAAAAAAA/8QAFBEBAAAAAAAAAAAAAAAAAAAAAP/aAAwDAQACEQMRAD8A8630N9RCL00lAdlVT8NVVW1SaDkGkwlVXGHqLMYSqrnC1kF0worVCo1FKa5BKptnkNShVZ0/VO3jEaBEp0C8RH4eIyQdhsNNpMjsU5uE3RMAmcjafHz7UTD4AM6xdBGgMn81A21tDdBDHDMkXg9knuItxQGrkxlBzyGcqg2pXcCCCWzwEjLh5oFPpA4PG/I3oBJFswdDy04rsVj2vbBnWcsuIPG/lzQVjekNWmLhr+ByPZwXU+moLSXMIiB73GY0ysgOqiSHXB/3fzNn6wjLXtVXjdmsdvbtjExo4Zyyew2OoI5oNTszpTTqHrFrNLm/mrqjtGm6zXgxnBBXmJ2f1AbZkTOZzbGo4QVFw+LdTeDJAkbwuAb3BhB6+5/on0XyPnwXnOG6RVGHrOJ0BGo5jI6K9w3SAggG4ORm024CRqg1sJIUbC41rwCMjleQexSgUDd1JCJCQhAMhNLUUhIQgEQmkIpCaQgZCRF3VyDxwpwSQuCB7UZiC1Fagl0aqtMLiVSNKtNlYZ1Q2yFycg0cSdEF9hqyvcFg3P0McTbwsn7C2YwWaN88fidQPBX2PrhjN1sTF9347p+KCuo0KVP33eN4PhMKNj9uBogPkDTdDT6yqrauIcZ3QPL0UHC4Nz879v5IFrbceXWkjKeI5hR6lR7zBB7xPorNmzQNEV9CMs0FJVwJIuo1aiWjUDtGvwV3UP5qHimA53QZ7E03XgSM+w9yr6td4mZ7TmNe9XOJZnmqjEN4II78Y7ce3WWvHAkSDHCzlFxWI32h2o94eUo9Rqj1GaT3oENeWDkfL9QEYYw6W177ZKDe3AfEpQfy7MkGo2RtdzTAcZN905OjIcjn5LfbL2i2tTD26e8OBAuvG6dYiCPngVreim2AyoQTAfAI5kR6oPS0hCbTdZEQMITSEUhCqBAyVy4BOAQNXJ26uQeMSlCYE6UBGlFaEFpRmoDUx+i0Gy3b/UEhjbuAjrbpzJ+q0Eqgon58T8FcbBpl5a3MEgnnE58b6IPSth4eWEnI8MrecDioW1HxbqjM3yH5kq4wFRtOm7QCGiOV3eoVFjMOatXd4m/ZqEA8Hgw6I60fWiJPLgLlWNPCaAK1wWC3An1KfDxQUtWjChVWZq3xIIJsqzESEFVVZnZVGMqRKvK1USqHFGSRw5oKyvUjJVmIepuIMKvqMsgiVHIVeoTn2WEQiVio9QoBlcQkSygSEjXEGU4hBeg2nR3pYWQ2oSRoc/EL0HZ+ObVAg3zHMcl4Wx0rR9HtuuokAklvA6dnzog9dlDcFH2VtBtZgIz1+BCmwgEGLiEUhNhAyFyfCVB4enApqcgeEVqE1FagPSPH9Voei5/e5XGQ7BA8J81nGq/6LPipmBIPobjwQeh0DYDPdvyJzv4qxwOF6+9n3am5VfsiCRMudGfLIQPnJaDZ4t85ZfBBKpYeUCvRIVtREKPjm2PxQZ/GUpJzPgqbGHNaB1XMuuMu64VJtEAE/PzZBnHi8dqp6ouRyJ8MldYwQ6eRVM4XPggpqpvJ5qFW5KwxNKJVcXCCgg1gozlIxBugPQDSSlKSEDgh1EUIdRABHpVEIhICg23RTbBpuDSeqTfWPC8L06i8OaCNV4Xs51xe69a6L4wupAOIJFu7RBeJIRCE1A2FyfC5B4SCnhMCeEBGorEIJ7EBmlaDo4G70l0EXyvbQW5nVZ9qn7NrBr2yYE3MeHz2IPWthPG6bCWiReSe/wAloNnMIEHgs10eOUOkkGSNDImfDzWnw2vcgslHxtS1x3p7VBx78gNEELHNAGfDt0zWdx9SZ5z+CttoYi3p3CFTYkTc5fMIKrGfPxVHiW3PISfirnaD4CqvZyY427UFVjTMRqFTVGxK0OIYGkzfNUmMMFBW1M0F6NU+fyUZ5QJCQpVxQcEyqiBDqIBjVNKRuacUB8HZwjMXXq/RF28wGwnXWea8qwfvAnKf1Xq/Qah+4B1DjHZAQagJCnJCgSFyVKg8GaU8JgT2oCNRWIIRWoCAo9FpJsgKRhnwZgGLwcjdB6l0QbFOmCbkEmTMXJj0W1oWuTHos3sCkRRD3n3WiLCAXaBR8TtCo43IDTB3WnTQINyHNORHiq7adAX+bLAbQ2vWw7mkBwbIiDFs72juPcuPTGsRJBLTqI8uzPP8EFrtB82HGyq8RXtc5X8FGpbYD53rcOJT6RD2mcgfUIGVmF4niCg4mnulpHLw4qXUqw08R+VlBw+I3qZ3s2kgzw0j50QU2P1JPzZUGIqAz5K42ziGNadXGQBciLG/ksltKrDt0GT9Y6b2ZA5DKdYJQPqPCiVHhNL8uWXbxKEGH8UDhWRWvlRxTKewcUEgJKgskaitQRHsSx4pz28OK6ozNBKwkRfOV7P0Wp7uFpCL7gJ714fTqGLcivQdidPhSYym+iSGtDd5rwXGLTukDwlB6KUhQ8LiW1WNewy14DgcpB9ERA1clSoPBmlPCE1ECAgRWoTURqAoUrZ1MuqMaM3ODe2TEfBRQi0GFxAbM8tIvPKEHtGBre0wVN7D1XASDYbwgnzCj1wwN6wIPLIld0Zwn/jmTBIJIc28b17cc0fDtaA41BO7ccCgqcdhxUaRBINjae4mFUDYDg0+zcRF75Z66HJbLaGLLWSdxn8sEkDmcvJZLF9JqTXlpOXM+hhAB2z3RJAmLj8JUnBMmGjwVViNvPcZpwQMx+IzC0nQvEMrkzZ4zCCm6R1TSbzn9FQVNpw0kH3rkK9+kekWuOg+fxXmdaub3QS8did85qE/D65puDq9a6tquJbkBJHzcoKmOATDU5KwrU3BhqEdUED6ou4EiAbn3TcWVU94PHkgfvSuKZMLt5ASmiobE+UC7uvf5IbR63Uqll86fqmVKUSOSAVNoSuCE09YrqrroPa+hpnBYf7Ho4q6Wf6B1JwNHlvt8KjlflAqVMXIPBmogQ2p4QFantQ2ojSgKEWiLgWva+XfyQgntQe3dC3h2zae7cNqOE5b3WLZjTJTcdhd4ANbed7kIFp/BZX6LcWTQr0v4d2oAdBJ3o9VuBULQTEIMy7A1AXmr1iRDSGzAI4C8heW9Jdh4h1cu9mTkAd4BsAQJ3jK9oxlYvybYagHuAjM87LLbWwG8DvAgfzGT3oPMsNTq0nNBgg2Ib1nAcluPo72W8YxtbfDmbrgRBabjUFVRwn7wNpjrTAjT8AvSdhbNFCi5/1oudN5wuR2wSgyP0jPFQmNO7JeS4kXK9L6V1pDjz715riT1igiEfIVjs/DufcxHAzB7YUIqy2ViYlpyQWu2Kxq02sIA3IAO8YIGQIPes4/ClhuW914V7iGg6jvUCsI4eBQVfsSisEZwikzr6obmoHNSlICnIC0Mj3pcYYAPKU1hgHiuxEGBwEIIdCrOaWqLtKA9u6UY5N7UHsP0eCMDT+1UP8AvK0izv0ftjA051Lz3b7loUHLl0rkHgzURpQ2hEAQPaiBDaiNQFBTwhtRAg2/0ZVT7Ws2c6YI7ngH1XpzXFzCDwiM9Ml4/wDR/idzGNGlRrmeW8PNg8V6/QzF880FX7OoyWiS3ncDhfwULGbMqVAZcGjsn8hZbUspgcwOSp9oYhrQfXXNBT9H9gspEm7n5y75+YV3jxu4V4Gpg9sWWc/6hbSeP5gGntm1vALTbTd/ZjGZPDuHeg8V6XYyCW37+zQ9srEvdK1nS5p9o4cz+iyVSyBN1PbmgGoUai+UE1pPEjvThhhrftuuptRHGyAFYAZKK4o9ZAKBGhPTQE6UCEpWhNKbVyjIoI+IEu8EXgOF0rGw0qz6L7JOKxDKf1Sd554U23d45d6D1zozhzTwlBhzFNs9pG8fMqyXLkHLki5B4Q1PahsRAUBGp7UNqI1AZpTgmNKeEFjsExiaP+rT/rC9qFTmvD9mVN2tSPCpTPg8L2So+PnggNjcaQPisTt3bm7N7rQ7Sq9QleXbaqF74FyTCDSdC2ftmMG8epSHtDwLgQGDxM/dXpu13xS3TlmJ53WH6E7GfQbvN95wgnwt4iVpts4s+zG/EgfMIPKumrv3hWOe1bPpMQ+XArGYirBsgb7FAad0p4qu7UxBZYapIUioFV0Km6VZ70hBGqoJCLW8UIIESlIUoQIEhvbgnNbdXOJ6OVG0KOJaHPZVb1t1pPs3Sd2YHulsX49oQUtC9oubL17oZ0dGEpS69V8F5/hGjByHrKy3Qfoq99Vteq0spsO80OEGo4e7Y3DQbzrAXpaBEiUpCg5IuXIPB2ojUJqIEBAntQ2ojEBQngpgKcEBGmO669rwdQVKbH/xtBseIkeq8SaV6r9HuM9phWtm9Jxpns95vkY+6gsto4WWHxWV2RsDeqPquEwYA5lbnaIhpKhUWtZhxzAPqgstm0A1oAzjxyuk2hgW1WFrteBuDlmhbKxIIzAgWuMs1IxOIaMiDnrfJB5Xt/YlKkd0VHneOR3bd4WO2hsos62Y4j4rddKmHf3hcZ+ZyVTiXg0dOzWUGHLV24jVf0QwgaWqZgas9U6INOnKSmN1452QSKzUBTK9lCQIU5oSQnhBwEX+SV7psrCexoUqX+WxjO8NAPmvIuimC9ti6TYlodvu+yzreoaO9e0IEKRKkKBpSJSkQdC5LCRB4KE8IbU8ICNRWoLSiNKAzE8ITUQIHArTdA9q+xxIaTDK0MPJ09Q+NvvLMApwKD3rFjepnksfj9puI9iwEuGR0jmp/RLbn7Rh+sZqM6rxxtZ3ePMFH2LhB+0udGnp+qCp2D0Rqv3n4mrUa4xusY4t3Bn1iDcrSYnZHUhpO+BHWIIdznuVjiqsOtlkUHGbR3IHfdB5rtrZtdrjLLEwIfN/BZXbFOsyWHTQuHwXo+0tpsfvcW9bvGQ+eKw228QKjiRcGL89ZQY+oH5WQyHKzrNzsO5RnBA3B4gg9bWyl1aMuEcfioT2QVabMfvSDfggdtBgCrZU7aT5coQQcCnNOqQhNcUGw+jBn9qceFJw7Jcz8F6lC81+itk1axvZjB4uP/HyXpSBEiVIgaVy4rkCLly5B4G1PCG1PagIERqCEVqAoREJqfKB8pwQwngoLXo9tY4as1+bT1XgasJv3jMfmvXNmvuHsLSHCQQbEZgzzXh61nQrbtRj2UIL2OdDf/WTwP8ADrGiD02rTLrm86C+fqqnabXOdA5CeHMq+o1JHAxrpxUDHMaHA6G5GQPVm/eAgxtbY7myRBJaSZ14x4LJYyh7PMAXOs93avQNpYs7j9wGXFsRnn5LIbZoB0u0l0d0wec27kFVV2cCBGt/DNU+MaAYGisTjd1pvmZ5SqevU3jKANQJKFUtNkjzKVgQErP3impU0oOJTJXJEGp6A7dbhsRuVIDK+60uP1HNJ9mSdG9ZwPaDovXCV86Yo5eC9P6EdNmVGMoYh27UADWvcerUizQ4n3XRa9j2oN2uXJEHJEhKVBy5IuQeAtRENqcge1Eahgp7b+XmgM0p6a+m5unHxmAjtw+VwZIyc0GI61nETyQCLoRKYnxi+kCVLGEgZOAAgmJnrZksJyiLTyU7AYa+9HVkHdBa42ME7j2gxnJF4QQsLgi4bzuq2AQTInsMEK92RVbSrUzYND2mH2Jh0GHNMEC5iND3De0GIIAg2aSwnh+7f1SBxlC2k0U6AkkOcQ2XNYWOFj9W4N8/WEHq2JaQSRyg8RGnOZVBtLGWN8vwVrRx2/vNydTduO8iw9haR5qJjcMypIc2bTNwR2EZ9iDO/twLnEaMA/VZHaWNIO7nnnzKvNs4cUCQJAzsZv3rPvw/tDIOXDPuQVlY2gxGYUIshW1XCwTJKjFg+e1BCaxEa2E57U3eQMqIbk+qhSgVNldKR7oBKAVa4PahscnOyQkG06NdPauHAp1R7amLCTFRo4B2RA4HxXo+xekeHxX91UG9/lu6tQfdOfaJXgpTmv8AEZHUIPo1IvEtn9NMZRgCsXgaVQKg8TfzWpwP0ntyrUCOdJwM/ddEeKD0RcsZ/wBysL/BX/8Aln/NKg8zYnJVyBzPx9FJdkOxvqVy5BZYX3mfd9HKfjPdP3P6GrlyCib77PtN/pWixuTPss9GrlyCXU/uPvH1ULaH+EPaP6wuXINdgf8AHYn/AE6Hq9Xrcz2H0XLkGV6W5fdWQ2d/ejtK5cgLtL3lVOyXLkEWuhJFyAb9EN65cg4ZJlbLwXLkAn5IQSLkDki5cgUrhklXIEXLlyD/2Q==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5" descr="data:image/jpeg;base64,/9j/4AAQSkZJRgABAQAAAQABAAD/2wCEAAkGBxQTEhUUExQVFRUXGBQXGBcXFBgYFBcYFhYYFxgXGBcYHCggGBolHBYVITEhJSkrLi4uFx8zODMsNygtLiwBCgoKBQUFDgUFDisZExkrKysrKysrKysrKysrKysrKysrKysrKysrKysrKysrKysrKysrKysrKysrKysrKysrK//AABEIAPEA0QMBIgACEQEDEQH/xAAcAAABBQEBAQAAAAAAAAAAAAADAAIEBQYBBwj/xABDEAABAwIEAwUGAwcDAgYDAAABAAIRAyEEEjFBBVFhInGBkaEGEzKxwfAH0eEUI0JSYnKSM4KyQ/E1U3OEwtIVFiT/xAAUAQEAAAAAAAAAAAAAAAAAAAAA/8QAFBEBAAAAAAAAAAAAAAAAAAAAAP/aAAwDAQACEQMRAD8A8UFUpmYp5oIRCAlOoQmkHVMldDygle+MRCH7ySJQ/fFIunVBM9/EQpDXgqrbEqyY1oQPa9FYwHUoYqDknZuQQBLLozdF2TySAKAzQ3LpdNA7kzKSu+4cg7nymUGpxcHUadFXYxxDiJKjygl4nF5jICdhsXDlClJBteE8U0utRha+YLyjD1y0rY+z/Fs1p6INgU3fdMoVJCfqgRuklKSBqUJQkEHJXVxJB5KGkJpaULOea6KhQdLFwsSFQp4rlAPKuQjiuNwnCs3kgdg6F7q6/ZRZVlHENBBVzh6rXCUAhhgntpQjpMeEA20V1whSC+yjZ47RiEHWO6LtSrayD/8AkWbOgf2mfDRTaWGdUAysa4HQucWz4IMvjcM4umJUT3ZW4OBcLOa1o5tfp1mEF2AaAZe4g6yGPaJ0Nod6IMa1t1KbQbuVf4ngYf8A6bmOj+FriDzBAOip6/CyOYOkHX5X70EZzGKfwlwa6QdVWVMO4ahNY8jRB6Rw7HC11bsqArzDCcVLdVouH8c0v6oNekVW4fizTqQpbcWw7oDELiY145p0jmgdI6pJtua6g8cIXF2VxASjTzFFqMDdVacJwrfdlztVT4h0koESJRg1qDSpyiUaJJhBY4Lh4ddWtHDhogImFohrQER6CHijCTCIRW4b3hgkAaTv4LR0OHU8LRD6lDMXCW5jJPKRoAgx1THbN7R6aePJQ3Nc4y6/KfhH0Wzp8NNXt1GhgNxTptDflspmB9kaZMkGSZuZGpQZfhOFMghmcxpYAdb/AAqfi+B4l0ucbQeyNANhO63+A4Oxo7I1gzpMdBoFbNwbHWieesIPHcPRqNlpkW8JB0PMFDrSZIZaxym8Gb5dxMyvWa3AGF2g7o6gyqrFeybYsI3J87R5IPL8Q9zTMmdQdx07lNwnGzHu6rRVbG+oBvLTrstHjfZQu01M7cwqWp7JVAR0Gx32hA+thsNUDTTcdD2T8XeDob+Kr+JcHe0SBLDYERsN+qi4um+k+CY3tr3qXw/EuBgOcAYkTLSN7GyCgr4ct0Mx6KO1xGi1HFeGtvUpiSLPbNxyOXcHosu5sIJNPHPG6l0+NPGqqUkF/S9oSOil0/aTqsqkg2H/AOyjmUlj0kCXVxJBKZiiBCHQZmKZTjdGp1ANEErC4fU7ImBZLydgojsSYgbqxwTcoQWLXoj3SYGvXRRGXIjnZX3DcCHOY2xzu2a5zpn4dEFj7L4GXCSDEudrccjaAEfHziMQT8TQbDQBo0A6KbxSoKVMUWUwIs4kkmethJQuHYY5d+o5R3IJeEw4Jk/O9tv1V1h6O0ef0QeD0Dln7v8ARW+HoRFvzQdZR5+CPRYLRZHFPv3ThSGqAJEJhOxUg0VHq0TqL+KCLVojp+Sr8ZhwfD1Vt7qdtvBRqlHdB577T8LkXFwst+y5co30MddCPVep4zCBzS03BFucjYrF43CgNewi4gtjUt1H5II/uS8NDSc0ZW52hp5xmFnTCxXEmnMZEEEgiIgjVbzh1TMzKRIabPBvrYR0KzvthhyKgqRdw7VwRmFibc9UGYST3BMQJJJJAkkkkD3i6T2Qu1XSZTQ7mgdTpk6JPYrXAubHgoj29ooFgKEuurRxGi5hqMNlODQgfhWnOI1kGB0IXoXBD7lzHtbmqus0GzW/1OOsdBqe5ZL2XFLO91S+Vs5QDflJ2C0jceIOodUmCBFjaGjYASgmcVqBxJ1JOoaYtPrJt5o2FaYaI1Im/Mxsm0aBJY5wAbMAQRoABPr5qTlAceTdzv3eKC84YyG90juvoOqtsM2IP0VJgsWAGtkTyGxmbn6K3p1T3/JBYMcAB9+ic5gNwbzuoJrWvGidSqblBKNO5MwOSa+lN9vvZCpVR/MRKJ+0fqgA9nNQ61PWBofFWNV0iN1DxNkFRXp+V5HeYWQ4lRl2YXs4Xi/etXxBwHkT5CVRYml2SDsJtrf9EFbwamxlWCBeIkDR2xtoqj2/4e2m8AWvlufiB0kDcaStJwtjHvyQRYEdecHooX4n0AKdOTsANIhriwu01+D1QeT1RBKYjYs9o958YQUCSSSQJJJJA9rtiuEJq6EDwSp2ApE+aiUKWYq6pMyhAR3JBrVIEbogulSpCZddATggipfNLgQA0SSdbg9yvOH4803Z4Jc0HKcpyh21vNQeCvazFUHWgVGgzcAO7JPkSt37RcNdl7BENc4AhsGCYiQfogfgaxq0Wu5Nkm1/uEbFUjnLXEATMiSXbABusaoFKh+zOZTdAo1tXTlNJ7SDJJECm6PPvUwVWljj/wBV7nNccpGXtFsM5jWDygoC4bDgw1hOt8zekeXqp7MA+kJ1AsCH5hfefoVRft9Rhe1oyU6bSWm5dUgSWtI3J3MeKPw/2sdVLcrGkGn7x7Qe0y8GeRiDCDWYCuHDK7XWYsQfv0RKuHMxaBy1mVXU6hDmlt2kGNNRfL4ifJWtOuHjMBaJnn9wgE+imlhvumjFgMzO6jpIOkqqxXFaz8wZDReHZXRpazQST1QWpq+ii4ir+arPe12ASaVURfIYIJO4eGmPNQcVxYCQRGtjIgjroUBMc6XEa6C2zbH81W13nK541JMeRDbdylF8tzC5dTt3yWg+qbUplzQAQIuegOw8kD/ZJg95mOmVwv8Awh2hHSSs97cVX1GOY6ewxzLjdr3Gx3281p+G4ce5c4a5bZTsHX8tVkOO4rM97HEWfMwdXhzTfvDSg8yqCDBTFZ8XpAVPFwPgYlVrtUHEkkkCSSSQJFpU50TGNkwrTCYfLqgJhqQapMpia9yAzTF1EqYkTEoGKxBiAoA1QbT2Qotq4hrHbsqkd7abiPVes18L7zKypIBDaoGhJLnA+ULwvgWNdSqe8aZIDx/m3L4a+i9l4TxoYmo1wBApMcwTfM4uaSAehPqgP7p1KWvcS1wIJGrpkZXHaBFlyvh35mGCbNGYQTLRBvorZlnFjoIJzyRrmm0bjVd937p4iCx38Ju0Hfu8EEWjA+Jk8yBbxCWIw7XG1Not3HkrtgaR8B8CCBy1CG+kQCQI7zf0QZrjVItY2mA6XuY0AOjeZltwABqrWhNJha0mIiT2o6ibqBWw597mcc9S4mPgZybsNlK4hVENHdbnzQVXDa+cF9R2cS4thpAgPgEsuJsf0TOJ+0T2U3uptblptkhxh7ulNp1KncMolrDTcI92TkOUAOY85h4tzZT3dUZlBslj2Ax5X3Hegy1P2ppVyQ6mIAaKj2nM3tDUOEb202T8S+4aCC14JYNQYBLhB6AqzxnB6WV2VrWg/F2obHUA3UHCkAsMdmk03FpBnsNGxNvRA7hWGLWBjhBGZ4nZrrs9DMJmMxAYHcxA1tPX73QcRi8b711NlOnRpsAHvqn7yq5uXsyGuAzRaQqHHUnZu1UfUEuLtGi4yzA6ncoNFSrtptylxDXkukaNsIiNjJkdyzvHqZLgRuwHmJbN/vqicQb7nJLYaQMrTd2URa2/TkVV8Yx/up7JHZlsm4zXA8jogzPG3dsnqfUyqtz5UvGVM9+n1KhlBxJJJAkkkkFnhKEaqZK5CFUqIHvcoziZhcqYkQYQhXAHMoFioAUQFIuXAgvOE1AGmNYEmNLiLr1L2IpZaNJxJgmsRt8bs30svJOG4uAWQILg4k69kQAegkle08FpRgqLjNjTItbUty+RQabEMMtfEyMv5LtenLQeV296k1Hdk6Ei4HlqhYQRmBIsSCd5JJlB1lcloyaRd11XYio7NEmBB63RxXyuc0mxlzeRm7gOoPzQMVRJktMGB3Ha4QcwtPM4vgwbeSj8Wflg92vVSuHVzTlrrEfeiicZxrHODZAOp1JMcgL+aA2FIDwKmh+GNj17/op9bAtJEEgGLi58lSGpmDWsEuzNOhtBBvPcrltYs6sJ8j+SCNi8Ly7Ublob53MqBUDWy6weJIMWnnHMLQYiCFl8e65B01HMHT6oKXiHFCGmTLiDM6xNu9VvCMO573McYzNDnE3De0AIHPoptdmYlxEy4x4EN88yseH4SthKodiGMDKnw5TmfNiGx/PYQNNUA+PRRFOvVj3dIudlPxVY0F7kl2XwXlHHca6q5z3mXPc5xGwm/wCngvSfxNxjhhQ+qMtSs9rGM191Sp9sj+5xiV5FUqE6oGAriSSBJJJIEkkkguHvUOrWRnVg0XUB75Qde/ZDXUalhHu0BQBShWLOEu1JA9VIp8MbuSfED0QQeFYF1aqyk3V7g3uk3PcBJ8F9EcEZ73DGlEZcwE7ZYAPTQLyb2N4eP2lr2tEU4Lj/AHEMA63PovXeHxTdVEwA8n/IB0nzPkgn8JqBzAbXmR3dk/IoNNhDyOUEXER1Q8HWIdUDfhDrT/UAT6ynOEOkzBEfkgBxqnFJzhdzJe3qWics7AiR5IfDsWSB7xjmaHTMI1sWzzGqvcPRJEOHfZRH4Y0HZmCWO1buDOrfDZAWth6VUQMrwIi/avruColXhzKQ7DQ0XmBc9SdT5qwr0muAOVjpuDF+48lU8S4c2TlLm/2uI9CgjuqBtzrc8h6+KsGVJE3IWZq4Cpmg13lvIhp9YV3hWOy3OtgY1i2yB7K2rOWh6H7hU3EmQ5/LKfp+iv24UAOdM7cupIVZS4c7EPcAS1kZS/UydQ0c+qCp9msPnIeXZWsJh0aO3cOZGgA6laD2iwQfh89Aj3lMiowySHPZ2gDO9t1bYPgtKg1oAnL2WzzJAi25OpUfi+HNJxcHFtNwc15AnLMhtQAnUTfog8K9vvaP9sqU3Ns1rR2dw43f6iPBY9a/8SOEvw2KAc73gLGlr8oGaNZy2Jk69VkECSSSQJJJJAkkkkEvHG6ZQwzn6ac9lPZggbu7R9FMpiI6eSCPhMAG3NzzOg8FYMcBbX5W2tso3PW6c1+kaiCO8ICOJcfKE0zJjQIrQIzN0Nu48k9rBG+nnJugtPY3FZMQGi4qZWnmCCHA+h816u2lmqOga+7Hk0m/W4Xl3sLhS/GNgfA1zvEjKPmT4L1Hh+MFKvUY9vZIa5rt7AAk+SA9LCTUIv2mtIHUGCrOvhrAd08hCjY5vaa5pvfKZsZvlKJRxOZp5+oOkILCnVt802uRBET0Q8M/MyZ0MdxQqx7MiRGp1Ou3JBX43NSOZklu45dUBtf3gub620NtR0V2KYLLkXsQDz79SsxisKaVQN/hMlnQ6uYfmPFASqy50kXSwhEgTABv5ajxQa2JNzvZBwtSXk7AWHU3P0QTuKY6Gm4sD6CVOoO93hW5TDsucOvqBmvGyzfGa4bScXENbFyTEDcq3q4oVIpUyCcomD8LABc8pGg3QRKvHaoxDGPYcpbnBbBbcHtOkgyIjKAfila6BWogWJcG7bLH8SP/APQx40ZSqZt7PfTbPfAdC0nBWNYPhN9JJm99tO5B55+KHATUw9h+8oZns/rp2zN7xAK8UX1VxzBipINrTziQb93NfM3HsIKVeowaZiR3HRBXJLq4gSSSSBJJJINKQIiQAOX1Ka0jqnx49efguZSgQjS8FNLe/wC9F1PfcRuB6aoGYd5a4i0O9CN+9TKR7JsNBz1mJibqtrNtbUEEfVTMO+QfvW/5oLj2d4x+zYkVSJYey6NhM5usfVeqGtTxDWwQHQSwje2gPcvGHAOHd05qfwjjdWgQ1r3Fg/h/l6sMSw3/AEQesYKoW/u6twdHbg7tMaRsprRs742izrAvbsf7gstw7jjKzP3vab/OLOA/qHlcaK8bIaSSCyezUbdzbWMC8c0Fhh6jtYtcHkesc1LNSCc1hFoGoULA4ouYIiQTPebgjkCpmKphwa50kAz8Rnl9UD8E8CGmNZBv8gED2kwYqUyRq05hGtrn0lSqFFsmCRcak/IqxqMlqDzKtiC6doMHv6dIg+KDW4g2ixzp0Em2nTqTyReOYc4fERfK8Q08iJIHkXDwCFgeDmtnqO+Cix1UCLF4HZn/AHIG8OwL3ubWrw94LS2kP9Kk43Bf/wCZUFjyC1DOF5Xuewg1XwHvfq/vjlsicPw0NsOQPfqSrB7YHQAn0070FFTwppse7NmqVWw87STlYGg6NH5rRcNpADUkgXJO6qw3O8NHwMiTGrm3MdBceKvqNLKyefJBR8f4gGUHkXcWuHqRPcJXzhjHe+ruI0JIH9o0Xrv4kcS93TeJh0PiOTrAeZnwXk/CacAuI1sPBBFr4AjS/TdQy1aVzhFwJ5Dlz71Gr4ZrpkHvGv6oKJJTMRgi2+o9fJRIQcSTsq6g1Zo3+55prRaNCd9u7opLR98o+/mU6pSBF0ERzOuiHliD8/zUsDLAPfm3+9fJDcweHpf7+SCM+lr1+qHhiQS3lz5bFSTTseev0I1UWvbtcvkgltqQd489URwi4nzg9dFGdcfc33RqD9j37n5IJ2HxrqR94wi2rbw4bgjutK3FPFvwxYZ/c1Wtex5E0yHCey7pMEbQV5/THkfvXQr078KeKUqjH8OxDWvY6X0g8SO1OZgnQ6kd5QSKONIqS0QbAt2JJFvK4Kv6tcOEbET0trJVFx/2cODr0TRefdPeSwEnMxzADkk6tImOUImNxoEMbPanvjfRBf4DEOg2GsDnA5qxbUsPvwVLgsG4tlxyi1hpHUqdSEW3QZX8Rag/Z3VIlzMrm85Dhb1Wm9w2nwxgAGasKWaNzUgnwF1mfxGdkwVV0Zg0NMaT2hqVI4V7VU8bgsIGMfTLXBha4WllJwlrtHCYQXmENncg4+MAIOPqOyhv8TpNtlKpN7JI/l8ZcSPoomIOau4DRsM8gJPnKCXgMGGtEWmB11Vpi7NjSyHhKdhKbxmqAwneEHgf4rY4Gu5o5NHfFz9FnsLThjZ5T+ak+2zS7Gw68wf8r6JZIsEATIiO/r9/mmlsX5orxvouMuI/RAHKo1TBB51gqbA6/NLSCPl0KCp/YX8h5rivfd/0+qSCa2kL9sC2kHxHTr5IzgLjMLX0IHUfn4BQhWO7S2NtdNuu9+YlFZV0+57ue9+8oDVKVj2m+d4Ov6+ATLtlpg6wRlm53PlrbTkutP00iddvvW6HVaDsD3fTn39ZQPawExI3Gv1O33uodaiR1j1+906k8g/FuD0KJTqjRxF4AsfPTZBCoOiGnS8dxMlPAF9j0vzR8bhANHA6xqPU6z96IAM357bgixHKbIJFM/1DzvtoD5Kbg8Q6k9tSme3TdnbDtXMNh3fSVV03wRyUkVBH33IPbPb/ANo8N+wUnud+8rNbVoNHxZgASf6WwSCT/MvNcD7We7qB/uc8CO1UvE32PILOVcU5+UF0hrQxjSTDWgzlbOgkk+KZERKD1rhv4gYWpAqZ6B/rBdTnS7qeneVpsNWaTLDmaR2S27SOeYarwVnZ6mNJsNdeZsrPgfH62GqZ6LzBIL6bjNJ4m/ZmGnqEHpHt9SD8JUpz8Zps/wAqjR9VL4Fw4u4bR903t0y2o1u7mtmWDqWk+KoMTxlvEqIGHGXEMIqOwz3APcGzei8gCrBItYrTY/EVcLwd1SmMtVtBoE2NMkQ5xGzhmmOaCbgKocwETp8iT5zsoeAMvLrzmcT4ulZf8M+NTmw7zJaJYTJLhN7nUi58StcGAVngaEyOVwg0mEbLZ81X8ZbmafNEwtYix/REx1PMEHz3+I+DLMcyoQQ14ieo2sqx32V7B7Q+y7MQxzKjbT2XADM08wdl5Vxbh1Sg/wB26m5rQ57PeuJLaxa4QWiIbAIBiblBXObvz+qZ9E/N2i3cbfkmmPvdByoN+evembhPi1/mm0Wg3lAs39Q8l1E7PN3kFxBJvNwfnoOqIxwOlzf5C0fe6YKnde+2s/K/on1Kc3BibiDf7koCtbNuY2PS/d3bBcefl0B69w6ckOk5wIE3tqOv5pj6rt/IR98kDardel+Wn3pyhCq6kj77kV7p+/uyERuNPRBLoiWwfnt9OneVCqAtdGxNr3ka3+9CpWCP3shcRZyuQJHhtGugjwQDdt16Qkwea43SQZBFu5IzKAgHiitlthBJsQRsJEdNroTHRczt+aI1158vNB20W6GDt+iTk2Y3uDsV0mRIMc5ub7hA9j+rgRBBBIIOxBFwRzC1r/b2s/BYjDYgGq59JzGVQYfOrc7dD/cL2vzWRC6Gb6/9j+SAtHFvpuZVpmHMIc06TGoPQ6L1XhPHBWFOq0gNcAD/AEu5eBkLyN3IactrSrr2Xx+R/uj8FQ/xODQx2vvJNgLXHTmUHvDIewEG+oS96AJO2t/M32XkNf8AE84d7G0cldjRNQ5nCbwWtMRpebrMe1Pt7iscS15FKkP+lTJDT/6jpmp426IPXvaP2mDA2nR+Opma15pueJEWp023qvM9Gi5nZeecR4tINHFMc01Kbi1zne8fTxNPRxYP9EPBgsBiYPNRODe09csNOgGtrVIFTEvJNUt0DQ/VoEmAwAKv45w00H5Xlz6xGao5xvLrtDW8ouSboKWoZM76ojagIs2T10HOANkxwi3VBzEXFigkOeSQ0AS63gnFoEgbT6JmCfLi8wIj0vr3oFauXGG6nU8t7eiAvvP7UkH9nPXyCSC0yiD6H73MeqPkJGXcSQOoJBAjXf8AxQmMjVwG+5NtAeWy623PTmInl980DxoQRIvbe+g7zYeJXHM8e/1jleQnOqkGcu2zicpvJHW642u3drW2AFjaB1Ov6lBEeNbzvHPW5Ph6rrQDIkzB5KW54/pGgjLAF9bb/QdVFPZN7idfUSCgbhNY1ve1v05eKPXM35/p9+aDQu4+Pr3/AFRq5kQJnXUWA+57iggUacCBe5tvcgn5qW1u+/XaPqhAx+fkntdz+ff+iDuXnr6xouAR8+nNFpuk36R6FEczuOnL+XWT3IBAW6bc0zORcWI0hPjcx5g7oVQ9J+Xkge4AXAgdTJHP1T2uJ9O+8AoVDkYg62mN5A52+m6msoTobAE3sIF81xEIB0qRM29On/ddq0mkZTDuZi2+gRKVQPaQwHK0AuPO5GaAJAuBC40QZ7/DXyQUOLwLqPbbZrjlvB+IXHdBIWl9nPw9r4l5zg4ek0Ml1Roc90/wsAMO0sSqbi1M1WEzAbETMFuhJtqvc+D8NNHDYdzHmqPd0w4i+whw5tNx0hAHhHCcBwvDvrspBz2N/wBSoM9ZzjZrQYhkmLNgWXjnEMQ+rUfUqSX1HFzjMmTyPJaj254/+01RTpk+5pkxqBUf/PHIXA81lXi2yCOBMDWN97X13UZw13HlCmsYBJ9JjW1jvuo1QQfuOgQAc2bc/kiMcGgAWMalc3n6ogbykHYg/JBH991K6n/vP5h/g1JBMpfD4O/5NTam/wB7BJJAqf3/AJBPZv4/IpJICDXz/wCAQ6+jvD5rqSBUfiP+z5hOranuCSSAT/qns08UkkD6fxeXyCl09vD5JJIB1Pv0UV6SSBuG1U3Ef6Q7nf8AFcSQBxv8P+//AOCJjNPH/wCySSAdX4X/ANq9u9jv/A//AG9T/i5cSQeK0f8ATb/t/wCITPzP1SSQMpfC77/nUOr8A8EkkDWa+BRKeh8V1JBXpJJIP//Z"/>
          <p:cNvSpPr>
            <a:spLocks noChangeAspect="1" noChangeArrowheads="1"/>
          </p:cNvSpPr>
          <p:nvPr/>
        </p:nvSpPr>
        <p:spPr bwMode="auto">
          <a:xfrm>
            <a:off x="2897981" y="8632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8601" y="763894"/>
            <a:ext cx="10190922" cy="1323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Displacement: “The model we have developed tells us that real progress is being achieved” (The focus in now the model not the problem). </a:t>
            </a:r>
          </a:p>
          <a:p>
            <a:pPr marL="0" indent="0">
              <a:lnSpc>
                <a:spcPct val="100000"/>
              </a:lnSpc>
            </a:pPr>
            <a:endParaRPr lang="en-US" sz="2400" kern="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</a:pPr>
            <a:endParaRPr lang="en-US" sz="2400" kern="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Rayner, S., 2012, Uncomfortable knowledge: the social construction of ignorance in science and environmental policy discourses, Economy and Society, 41:1, 107-125. </a:t>
            </a:r>
          </a:p>
        </p:txBody>
      </p:sp>
      <p:sp>
        <p:nvSpPr>
          <p:cNvPr id="5" name="AutoShape 8" descr="data:image/jpeg;base64,/9j/4AAQSkZJRgABAQAAAQABAAD/2wCEAAkGBxIQEBIQEhIQFBAQEBQPFA8QEBQPDw8PFBQXFhUUFBQYHCggGBolHBQUITEhJSkrLi4uFx8zODMsNygtLisBCgoKDg0OFBAQFCwcFB0rLCwsLCwsLCwsKywsLCwsKywrLCwsKywrLCwsMS0rKywsLDc3KywrKyssKysrKysrK//AABEIALUBEAMBIgACEQEDEQH/xAAcAAABBQEBAQAAAAAAAAAAAAAFAAECAwQGBwj/xABAEAABAgMFBQYEBAMHBQAAAAABAAIDBBEFEiExUQYTQWFxFCIyUoGRB0JyoSMzscEkYtEVNFOC4fDxQ3OSosL/xAAaAQADAQEBAQAAAAAAAAAAAAAAAQIDBAUG/8QAJREBAQACAgIBBAIDAAAAAAAAAAECEQMxEiFBBBMiYTJRBRQj/9oADAMBAAIRAxEAPwD0GFn7KyLmFXDz9lOJmua9tJ0hL5lV69VZL5lV6qqlpZkssfwrVDyWWN4fVKHegDbE/wAK5eZWZ83Vel7aH+FcvNLLHiWvF/Jln09u2P8A7nB+lHAK4HIoHsphKQvpRqGcVeXdaY9QDtjZhkYkhxaa+iBu2OjcHtI1IXcnOqcLOweLlbN2djw8DdPMKm0rBj43RWq7mFkn4oh3GaeXf2FGBq5rjTkiDLMiVrccB0XZ2pPsgMvvIGgwqV51b21cWOS2GS1g8uBPqtZlWdwxFIz2Qh33NHInveyxRbehDANefSgXK0cTU56k1KtMQMxfieDNTwryV+TPTpTbLaVc0gc3CoV8pbku8+K79S4KbmC/vOza7ADJVw4poBxpT2R5F4vUpW14BfjEbTOoK6OXt+E4AMN7Q+EH1K8PbMU5c9EZs+13tFWu/cKbdqnp2PxHaYzYWF0sJd5ga80O2EBuRK53x1yVQtnfXWPFCRQHNjq6aFGrGl2sLruTqFTej7uxmXyVcXI9VZL5KuJkeq5/lslMeFqeXGKUfJvVPAzTpQ8QYnoq2fL1/dWPzPRQg5t6p4it8P8AOb9RRYoXB/Ob1cihWkSg/JCLM8Ub6kYiZHohFm/9X60yoXBz9lZEzUIQxU4gxXPe2kQl8yq9VbL5lVaqiaWeFZI3h91rbks0RtQFMOub21/uxXmtnmgd1Xr9u2SI8K4TSvFckzYIgkCKaZ+FaceWqzym4zSW2seCxsNrW3WigqtUP4hzA+Rn3TRdg4gyjA9WqgbDRjWkRuHJbeWN9p1lPkQb8R43+Ez3KtZ8SnjOCP8AyQR2xkxwc32UnbEzNM2FK3ATy/t0cH4oawPZ62SvxIbEcGiAak+ZcS7ZGaFO63HmtFk2U6HG3cQUfgTTGjdAnPE/yH9oZ58ybxwbiGgfsgRg3Bka6f1RyfjNhuDaXn8G8GD9yq4cnjff1pqFWleNoTu92wvcc8hqdUBiOc6rsiKZ810FqML6aE5cqrEJbFwORNK+mCnavt3QYW91o4eEnQ8EnMoR/MPYrbDgXQQfXrwTGBeBBzpUc6IZ+OmQGuB8QwrwKsgwyMsuICdkO8KnPCtOI4OC2QGUx8QHDIkapFpuk4F4UOX7+YLqbBmy125iZiha7UaFApNuILcWkYH/AOVohxnCIwnw8DxFOCnRx3UvkqomXqnknhzajimfl6rLXtp8JzGTUpfMpTHypS2ZRREomZ6KEv4m9QpP4ppYd5vVGIohA/Ob/mRSqFS35w/zImtok0TI9EIsrKJ9aLxMihNlDuv5xCgqyw5U1qnfLGq37g6Jbk6KfFWw6FLEVUOyOxRTcnRLdFLxDA2CaUVTpc0CJ7tNcS8RsNjQjQYKDIRqcEVLFEtT0A6JDxwCjAhEE4Inu0rgS0Ng4hGmS03O6t9xIQ0eI2EvblyxXGQpsPmJiOMq3WrubfiCFLRX4YMw6leeQpfdshj5nC8Rz4KsZqqxlyrRZsLexXOdjd7x+pGY0EuAHAmnos9lSZhMIObjUlEnHEaVV7dU4w4yTS/LKoQmel7pOHEFdCzxofaEGpcNR+ijbS4egGNCJB1qT6FUMhYtPDL1RSBiSDpRNDkqVGYOPqjycmWFDIspcIIyJIPIqO5e12FcMRhWoRgQ78MgjFuB/YpdnqBxLcWOGnzApys8sdL7Kb3aDAPOWjv2W+PLF0IkDvNdl0zVMg0GtMMMl0DIVWXgMHNoR/MFcZ7NYzjcB4A3VuiZeqzWbCuspxN0+mqKmTrhzqs8ouVmmPlUpbMq+JKE0xyTw5UjGqiwRmicUpYd5vVaHypNeahCl3Nc3DBEgrRKfmj6XIqAhcj+d/lP6oqVrCQjeE9EKsodw/8AcKKRz3T0Qyyvyz9ZQTfRKij2luqXaGapmlRNRN2huoS3zTxCQNRMQpB7dQkSNUBBMQpimoSNNUBCia6p4apUQELgT3Qp0TUQAHbGFelSAM3tB90JZAbhUCow6LotoTdl3upWlCvPpnaC4Sad3jXBJ0cPrddUWVUNyAglnW0IoByxRaLHFM0V1yn3WNeKhFlgR+6wRLVYx1CSrpe14b/m9CpFziESzK4g96vutIkVfDiNdxWjJQnLQNFkLpvN6EahUCEAcK04hGooQyFFG9IPlNFWN9sOTH0zwolx7SMQXXX8q5FdTLC6COX3XGzxMOJfAJbhUDqulgzV4gg1BC2jht1WqVad89nDugdM10e6KC2eAYjTx5rowjKLjOIJT7laE6nUNlMIpGCaLUnRoB0vLubFLqd27RbS5WUSuphnmX909EPsnGEObytto4MPRYbI/JZ9RSvZFuImjUxgP0aiSZMw3cv8oS3bvKESTFADbjvL90+PlPuiCYhIMBcfK5MXHyuW6iRQGC/ycm3n1LfRKiAxCL1T77mVsDU1AjQBLdjfgkVJvcCvM5mw47g5++OJrcoLrRw5lekW++sQQxk1tT1KBTMnfwFfeiix1cWH4uJkJeNDc1viBOYwoV3MeUG7AJNaZ81jlbODHA58uC3zBvNzxSyunRjhpxVr3r2VaHPKnsqJOebCIaWvDnHChvV6hdPElCMhXUUqUmSrT4oba6luKMbNM8sLekLMtIPxa4HUZEei6WXjh4oucjWU0uD2C44fM3CvVFLPY8HvUJGGeKnfsas7EWs1pVA7UhFkdjhkQQV0jGKczINe3LFOC+45hoDgWOoPmB1ams2NcvtzZgWnUHOittCzi2hJu0wqTQU0qhluF0uxhaMRiQfLyWnnpzf6+WV9O/sgAXXZ0RvtY0QewoN+E1+NHNB9CiQlRqfdVvbK4+N0v7UNEu1DRUdkGp90uy/zFAaO0jQpdpboqBKnzFLsp8yA0dpakZkc1n7M7zJdmd5vsgI2hEvMIAxIVNmwy2EwHOqudAcBWuSjKxC5rSdUvkNKbFIFJMHITUSCdARKYpEqJQCTJJJAkyVUqoBJgnqmQHN2vE/iH4ZBoQ+amWsxr6JrejFszFz+X9EHbDdEfeJ7rcgePNJ6XDJ4wUocDTPKuCi6IBnWqFRbViQzcdiG5HMDomh21fNDCcRTxgghRk23INy8QOrThgrTC5LlzMvhxr4BuHAjRdDLzIdikWl7YC0wYYrVUtcCrYaTLKtsQUGC1yUSoohzH1BrXP7KyRdRypmGbayV+EK1utqfXVAZxpmJWW828EM82kLotqIrnns8MEvc2ugosViyY3svL57kmI8jK8cAFFnt0YXWO3d2bAuQmt0A/RakwFE4XROo8rO7ytJOmqnQkgnqmCdBnTVSSSCMXI9FhkPAz1/VbY/hPQrFIeCGglxhdfdMIXMq0piVRobrmUjC5lSqlVBKzDOpUbh1VxKgkFZY7zKN13m+ytTFI1V13m+yYh2oVhKaqCVm/qPZLv6j2VidBuS2khER6mlXsBw5Ic1wB/ZG9qRSJDOrHD2IXHz0vFdUtiXdKAFTv27eG24wViy7XZhRg2exuQp6oHICZY0iJExrgWtBaR/VKPOTEOl0GKDypRPLTUfMuzkqGwy04ZIT/accUvQHCvHMBGpSLeoeWWVFnVeWlkONRFIL6oPMYEeyIyeSnftGVa3uwV8o4NBceAr7LI9yuDhQk5BpPoAqRthgzm9YYzcX4inECpRjZyz92N6RVzh7ry6y7Yiuj3YZJMWITRowaK4Be2ycK4xrdAArxx+WXJzy/jExGPlKff8A8pU06tzK9/yKW/5FWUT0QSsRhoUhHHP2VlE5QaG+HP2TiMOfspUSogM83NNax1TTAqizz3IfRVW+BuyrLPHch/SFPySntTufsn7U7Q+yh2R3nTdld50wn2p3P2T9qP8AsKvsr/Ol2aJ5kBYJo8/ZLtJ/2FX2eJ5ktxE8yAt7Qf8AYTdoVe5iahPuYmoQae/S3yhu4mo9qqEQubi5zB9RAogtxcI6ffIDObUykE0iTUuHD5Q68fsgk38TpJnhc6If5IZ/Uo1S2O7WG8yG4ZteR6H/AIXOxBgg8/8AFBke7BEEta97RfcRVoroukugkj26KbPbt+noM9zxliOeKshvedERiygI/oqhK8AUstuyq2AAYp5d4bVX9k4rLMtos9s7dtEV1ae63y7sEJgnJEa0ClnVr41TQaqi3pvcykV1aOe3dt1vOwoEoDRWpOAzOi4zaW3hHe4j8iVBcDwiRjh9lW2nFx+V/Tm7Btd0rPsdU7uHFbebhiGih/VfSEGcY9oe01Y9oe13AtORXyjJvq68cybx6nNdBLbdz0o1jIMb8FlQIb2McAK5VIrRdE6eXyX/AKXXT6R34TiOF4XIfGaMPzpaE/mxxYV09m/F2Qi0EVkWCdXNLmD1CRbr07fhPvwgFmW7KzQrAiQ4nJsQXvaqIV/kd0xQYhvwmMcLBUeR3uqzFBrQEEItApDjh1acMFK+sdm5O+pbAECBlun8Mq+R8MP6QqrcP4RVsn4WfSEvkllUyYFMHKjTTVUC5D7Yt6Wk235iK1gzDT3nno0IAmSoxHhovOIaBxcQ0e5Xl1tfF+GKtlYLnO4RIxut6hoqSvObc2om5w1jxnFuYY03WD0CInb261/iHZ8vVu9MV4+SCxz/AP2pT7ri7U+L8Q4S8FrB5ohvO9hgvKXxOCZhT0bqrQ29tCMe9MPaPKyjB9kCmbVjRPHEiO+p5KxuKpe/RBaXmNzUocUu6arPChcXZK0v0yQemiXbUl3BuX1cCu/sLbBsRoDyBFADXA8SOIXCx2XGBvEip9UPlX0jMOjwsZluvU+19rix/uvZodusPzBaIVqsJzXMzlnMLiQCMTl1VcKUpk80+6MqUyuvbtHz4pmsESPU5oYyGaZlR393NZp2OShGavjTIHELnf7SDeNEDta3DdIaaau0S0cmxPaXaEn+GgHF3jcMKBcjtHHENjJZuu8iU4ngCiFmCGxjo5dewLi7WnBcnMRzEe6I7NxrTlwCrCeVb/UWcPD6v5ZJMfRM52BVNU1c10vF0rcyiUOtUqq1gopXtfLxzDcHNJa4ZOaS0j1C9B2Z+KU1L0ZFO/h6PwiAcnf1Xm6kw0TRY+ntnNtZOe7sOJdi8YMUXIg6VwI6FawO8/qOXFfMUtMlpBBIIxBBoQeS7fZ34izEDuxfx4eFbxAiDo7j6os2W69ys/J31LaFy2yG1krOgthxKRa1MKJ3HjpwPouoRpcuwu3z+GVqlMmfSP0WPaE/hrXK/J9A/RTey+VYiDUe6e8vMHWtFacXO91bG2ndCY55eaMaT1Kxn1Evw1+1Wn4o2/2UwrkUiIa/hNOIGFC5eOWpacWZfvIr3PeeLjWg4ADgo2lasSbivjRXEvfr5eAHRUALok37Z1EfdRcU5Kg5yokHFWsKpcrWHBIFEOCW6AI481GIVc0VoUwnn/VSl2B0RredT6KmNFoKLTYjgHuiONGtbQE6n/hLK6jXgw8uTGNFoirihsCH3q6GvsikaI19XNNQq5aDW9guPDe3s/WYzKbjv4MS+xrhmQOhwWKLCqaYtOoyWixHVhNFMQKJ5yrcwei3rlk3GRs4+Hg81GoVEzaQVM2wuyqB70QeYeMmknnqs8ro+PiuV/TRNWlXigFqzhfhkNFqmDghoaC7HIYlLH3W/LjMMdRpbMuZL7r/ABHXqaNH9VS2HUVHDgovq43jhy0CmH0FFvjNPK5+TysnxGdxTtOSsjQcajLNTBAyFTxJyCrTHasw7rjVRc5Tiv4nElUBATqnBUVMBASaVY1yrCQKZabpeZLSCCQ4ZOaSHD1C9U2G+J5bdl50uc3Jsz8zOUQcRzXkAcroUQpp6fTtuRmvhNc0hzXYhwNQRyRCX+X6R+i8E2P2ofCeID4jjLuIaGE1Ywk4Ftcgve5fMfSOmSiz2eN28mvtOBXObYwd3Lkh2DnAUriiLY65nbSbLt3DrgKuK4OKbyjrzuo5dmYVxVUIY9FY5el8OYxKrcE5TJBFXQYdeipaKkdVrcU4KjQAKCkSoIJF4VsvEqHM45jmVBUBpLqtzCnNtw3xzlELJiAFzHHxUp1XQSMvRmOZNSubAJF4ChBx5FF22i5rRga6jRct7evMLlj4uy2fhginGqPTEiHDX7ryhu0ExDdeY67ThnXquks3bqK9pY6EL1PzGmgBPGi0lYzGyyLNpZhoO4h0qDV7h+i55w4KUSKSSTmTUnVUPjDhmsMruvR48ZjizzCwxsCGjqUQuVx1WGL4zywWvFPbi+tvjhaZKiRTBdLxEg6mBOGickHTr/VQpVRLEBXFaQcf9Ey1QngNN7HDLgKrKxCkw1SomAUqIIwKYpylRBEFa13TBVgJIC9j+FcKU/1Xunw+22hRJRjZiIBGgAQnVze0eF3sF4MCiElGuOBHHApUr6dSHrlLejF0Y14YeiSS5OCfk6eToPhjCqclJJdrnRKgUkkjiUtmTorCUkk4DFMEkkESaSmCx9RTHCiSSjPp0/TfzjooEJsT5QCcyEnwwwUwPDEJklx5dvp8JNRliSzHGpH3WmHBbDZ3RniUklUZ+M3fSssyJPiFcskt2LySSnLtlx3faTmACvIoG04k6lJJbcPbh/yfWMOEySS6HjmCkEkkEhOmgaNcVW3JJJE7P4WMUwmSRSNRMUkkA5UQU6SAk1bAMkkkJr//2Q=="/>
          <p:cNvSpPr>
            <a:spLocks noChangeAspect="1" noChangeArrowheads="1"/>
          </p:cNvSpPr>
          <p:nvPr/>
        </p:nvSpPr>
        <p:spPr bwMode="auto">
          <a:xfrm>
            <a:off x="3012281" y="9775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868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xQSEhUUExQUFBUVFxcUFxcUFBUVFBQUFxQXFhQXFBcYHCggGBolHBQVITEhJSkrLi4uFx8zODMsNygtLisBCgoKBQUFDgUFDisZExkrKysrKysrKysrKysrKysrKysrKysrKysrKysrKysrKysrKysrKysrKysrKysrKysrK//AABEIAOEA4QMBIgACEQEDEQH/xAAcAAABBQEBAQAAAAAAAAAAAAADAQIEBQYABwj/xABDEAABAwIDBAcEBwUHBQAAAAABAAIRAyEEMUEFElFhBiJxgZGhsRMywfAHQnKC0eHxFCNSYrIkMzRTc6LSFhclY5L/xAAUAQEAAAAAAAAAAAAAAAAAAAAA/8QAFBEBAAAAAAAAAAAAAAAAAAAAAP/aAAwDAQACEQMRAD8A8630N9RCL00lAdlVT8NVVW1SaDkGkwlVXGHqLMYSqrnC1kF0worVCo1FKa5BKptnkNShVZ0/VO3jEaBEp0C8RH4eIyQdhsNNpMjsU5uE3RMAmcjafHz7UTD4AM6xdBGgMn81A21tDdBDHDMkXg9knuItxQGrkxlBzyGcqg2pXcCCCWzwEjLh5oFPpA4PG/I3oBJFswdDy04rsVj2vbBnWcsuIPG/lzQVjekNWmLhr+ByPZwXU+moLSXMIiB73GY0ysgOqiSHXB/3fzNn6wjLXtVXjdmsdvbtjExo4Zyyew2OoI5oNTszpTTqHrFrNLm/mrqjtGm6zXgxnBBXmJ2f1AbZkTOZzbGo4QVFw+LdTeDJAkbwuAb3BhB6+5/on0XyPnwXnOG6RVGHrOJ0BGo5jI6K9w3SAggG4ORm024CRqg1sJIUbC41rwCMjleQexSgUDd1JCJCQhAMhNLUUhIQgEQmkIpCaQgZCRF3VyDxwpwSQuCB7UZiC1Fagl0aqtMLiVSNKtNlYZ1Q2yFycg0cSdEF9hqyvcFg3P0McTbwsn7C2YwWaN88fidQPBX2PrhjN1sTF9347p+KCuo0KVP33eN4PhMKNj9uBogPkDTdDT6yqrauIcZ3QPL0UHC4Nz879v5IFrbceXWkjKeI5hR6lR7zBB7xPorNmzQNEV9CMs0FJVwJIuo1aiWjUDtGvwV3UP5qHimA53QZ7E03XgSM+w9yr6td4mZ7TmNe9XOJZnmqjEN4II78Y7ce3WWvHAkSDHCzlFxWI32h2o94eUo9Rqj1GaT3oENeWDkfL9QEYYw6W177ZKDe3AfEpQfy7MkGo2RtdzTAcZN905OjIcjn5LfbL2i2tTD26e8OBAuvG6dYiCPngVreim2AyoQTAfAI5kR6oPS0hCbTdZEQMITSEUhCqBAyVy4BOAQNXJ26uQeMSlCYE6UBGlFaEFpRmoDUx+i0Gy3b/UEhjbuAjrbpzJ+q0Eqgon58T8FcbBpl5a3MEgnnE58b6IPSth4eWEnI8MrecDioW1HxbqjM3yH5kq4wFRtOm7QCGiOV3eoVFjMOatXd4m/ZqEA8Hgw6I60fWiJPLgLlWNPCaAK1wWC3An1KfDxQUtWjChVWZq3xIIJsqzESEFVVZnZVGMqRKvK1USqHFGSRw5oKyvUjJVmIepuIMKvqMsgiVHIVeoTn2WEQiVio9QoBlcQkSygSEjXEGU4hBeg2nR3pYWQ2oSRoc/EL0HZ+ObVAg3zHMcl4Wx0rR9HtuuokAklvA6dnzog9dlDcFH2VtBtZgIz1+BCmwgEGLiEUhNhAyFyfCVB4enApqcgeEVqE1FagPSPH9Voei5/e5XGQ7BA8J81nGq/6LPipmBIPobjwQeh0DYDPdvyJzv4qxwOF6+9n3am5VfsiCRMudGfLIQPnJaDZ4t85ZfBBKpYeUCvRIVtREKPjm2PxQZ/GUpJzPgqbGHNaB1XMuuMu64VJtEAE/PzZBnHi8dqp6ouRyJ8MldYwQ6eRVM4XPggpqpvJ5qFW5KwxNKJVcXCCgg1gozlIxBugPQDSSlKSEDgh1EUIdRABHpVEIhICg23RTbBpuDSeqTfWPC8L06i8OaCNV4Xs51xe69a6L4wupAOIJFu7RBeJIRCE1A2FyfC5B4SCnhMCeEBGorEIJ7EBmlaDo4G70l0EXyvbQW5nVZ9qn7NrBr2yYE3MeHz2IPWthPG6bCWiReSe/wAloNnMIEHgs10eOUOkkGSNDImfDzWnw2vcgslHxtS1x3p7VBx78gNEELHNAGfDt0zWdx9SZ5z+CttoYi3p3CFTYkTc5fMIKrGfPxVHiW3PISfirnaD4CqvZyY427UFVjTMRqFTVGxK0OIYGkzfNUmMMFBW1M0F6NU+fyUZ5QJCQpVxQcEyqiBDqIBjVNKRuacUB8HZwjMXXq/RF28wGwnXWea8qwfvAnKf1Xq/Qah+4B1DjHZAQagJCnJCgSFyVKg8GaU8JgT2oCNRWIIRWoCAo9FpJsgKRhnwZgGLwcjdB6l0QbFOmCbkEmTMXJj0W1oWuTHos3sCkRRD3n3WiLCAXaBR8TtCo43IDTB3WnTQINyHNORHiq7adAX+bLAbQ2vWw7mkBwbIiDFs72juPcuPTGsRJBLTqI8uzPP8EFrtB82HGyq8RXtc5X8FGpbYD53rcOJT6RD2mcgfUIGVmF4niCg4mnulpHLw4qXUqw08R+VlBw+I3qZ3s2kgzw0j50QU2P1JPzZUGIqAz5K42ziGNadXGQBciLG/ksltKrDt0GT9Y6b2ZA5DKdYJQPqPCiVHhNL8uWXbxKEGH8UDhWRWvlRxTKewcUEgJKgskaitQRHsSx4pz28OK6ozNBKwkRfOV7P0Wp7uFpCL7gJ714fTqGLcivQdidPhSYym+iSGtDd5rwXGLTukDwlB6KUhQ8LiW1WNewy14DgcpB9ERA1clSoPBmlPCE1ECAgRWoTURqAoUrZ1MuqMaM3ODe2TEfBRQi0GFxAbM8tIvPKEHtGBre0wVN7D1XASDYbwgnzCj1wwN6wIPLIld0Zwn/jmTBIJIc28b17cc0fDtaA41BO7ccCgqcdhxUaRBINjae4mFUDYDg0+zcRF75Z66HJbLaGLLWSdxn8sEkDmcvJZLF9JqTXlpOXM+hhAB2z3RJAmLj8JUnBMmGjwVViNvPcZpwQMx+IzC0nQvEMrkzZ4zCCm6R1TSbzn9FQVNpw0kH3rkK9+kekWuOg+fxXmdaub3QS8did85qE/D65puDq9a6tquJbkBJHzcoKmOATDU5KwrU3BhqEdUED6ou4EiAbn3TcWVU94PHkgfvSuKZMLt5ASmiobE+UC7uvf5IbR63Uqll86fqmVKUSOSAVNoSuCE09YrqrroPa+hpnBYf7Ho4q6Wf6B1JwNHlvt8KjlflAqVMXIPBmogQ2p4QFantQ2ojSgKEWiLgWva+XfyQgntQe3dC3h2zae7cNqOE5b3WLZjTJTcdhd4ANbed7kIFp/BZX6LcWTQr0v4d2oAdBJ3o9VuBULQTEIMy7A1AXmr1iRDSGzAI4C8heW9Jdh4h1cu9mTkAd4BsAQJ3jK9oxlYvybYagHuAjM87LLbWwG8DvAgfzGT3oPMsNTq0nNBgg2Ib1nAcluPo72W8YxtbfDmbrgRBabjUFVRwn7wNpjrTAjT8AvSdhbNFCi5/1oudN5wuR2wSgyP0jPFQmNO7JeS4kXK9L6V1pDjz715riT1igiEfIVjs/DufcxHAzB7YUIqy2ViYlpyQWu2Kxq02sIA3IAO8YIGQIPes4/ClhuW914V7iGg6jvUCsI4eBQVfsSisEZwikzr6obmoHNSlICnIC0Mj3pcYYAPKU1hgHiuxEGBwEIIdCrOaWqLtKA9u6UY5N7UHsP0eCMDT+1UP8AvK0izv0ftjA051Lz3b7loUHLl0rkHgzURpQ2hEAQPaiBDaiNQFBTwhtRAg2/0ZVT7Ws2c6YI7ngH1XpzXFzCDwiM9Ml4/wDR/idzGNGlRrmeW8PNg8V6/QzF880FX7OoyWiS3ncDhfwULGbMqVAZcGjsn8hZbUspgcwOSp9oYhrQfXXNBT9H9gspEm7n5y75+YV3jxu4V4Gpg9sWWc/6hbSeP5gGntm1vALTbTd/ZjGZPDuHeg8V6XYyCW37+zQ9srEvdK1nS5p9o4cz+iyVSyBN1PbmgGoUai+UE1pPEjvThhhrftuuptRHGyAFYAZKK4o9ZAKBGhPTQE6UCEpWhNKbVyjIoI+IEu8EXgOF0rGw0qz6L7JOKxDKf1Sd554U23d45d6D1zozhzTwlBhzFNs9pG8fMqyXLkHLki5B4Q1PahsRAUBGp7UNqI1AZpTgmNKeEFjsExiaP+rT/rC9qFTmvD9mVN2tSPCpTPg8L2So+PnggNjcaQPisTt3bm7N7rQ7Sq9QleXbaqF74FyTCDSdC2ftmMG8epSHtDwLgQGDxM/dXpu13xS3TlmJ53WH6E7GfQbvN95wgnwt4iVpts4s+zG/EgfMIPKumrv3hWOe1bPpMQ+XArGYirBsgb7FAad0p4qu7UxBZYapIUioFV0Km6VZ70hBGqoJCLW8UIIESlIUoQIEhvbgnNbdXOJ6OVG0KOJaHPZVb1t1pPs3Sd2YHulsX49oQUtC9oubL17oZ0dGEpS69V8F5/hGjByHrKy3Qfoq99Vteq0spsO80OEGo4e7Y3DQbzrAXpaBEiUpCg5IuXIPB2ojUJqIEBAntQ2ojEBQngpgKcEBGmO669rwdQVKbH/xtBseIkeq8SaV6r9HuM9phWtm9Jxpns95vkY+6gsto4WWHxWV2RsDeqPquEwYA5lbnaIhpKhUWtZhxzAPqgstm0A1oAzjxyuk2hgW1WFrteBuDlmhbKxIIzAgWuMs1IxOIaMiDnrfJB5Xt/YlKkd0VHneOR3bd4WO2hsos62Y4j4rddKmHf3hcZ+ZyVTiXg0dOzWUGHLV24jVf0QwgaWqZgas9U6INOnKSmN1452QSKzUBTK9lCQIU5oSQnhBwEX+SV7psrCexoUqX+WxjO8NAPmvIuimC9ti6TYlodvu+yzreoaO9e0IEKRKkKBpSJSkQdC5LCRB4KE8IbU8ICNRWoLSiNKAzE8ITUQIHArTdA9q+xxIaTDK0MPJ09Q+NvvLMApwKD3rFjepnksfj9puI9iwEuGR0jmp/RLbn7Rh+sZqM6rxxtZ3ePMFH2LhB+0udGnp+qCp2D0Rqv3n4mrUa4xusY4t3Bn1iDcrSYnZHUhpO+BHWIIdznuVjiqsOtlkUHGbR3IHfdB5rtrZtdrjLLEwIfN/BZXbFOsyWHTQuHwXo+0tpsfvcW9bvGQ+eKw228QKjiRcGL89ZQY+oH5WQyHKzrNzsO5RnBA3B4gg9bWyl1aMuEcfioT2QVabMfvSDfggdtBgCrZU7aT5coQQcCnNOqQhNcUGw+jBn9qceFJw7Jcz8F6lC81+itk1axvZjB4uP/HyXpSBEiVIgaVy4rkCLly5B4G1PCG1PagIERqCEVqAoREJqfKB8pwQwngoLXo9tY4as1+bT1XgasJv3jMfmvXNmvuHsLSHCQQbEZgzzXh61nQrbtRj2UIL2OdDf/WTwP8ADrGiD02rTLrm86C+fqqnabXOdA5CeHMq+o1JHAxrpxUDHMaHA6G5GQPVm/eAgxtbY7myRBJaSZ14x4LJYyh7PMAXOs93avQNpYs7j9wGXFsRnn5LIbZoB0u0l0d0wec27kFVV2cCBGt/DNU+MaAYGisTjd1pvmZ5SqevU3jKANQJKFUtNkjzKVgQErP3impU0oOJTJXJEGp6A7dbhsRuVIDK+60uP1HNJ9mSdG9ZwPaDovXCV86Yo5eC9P6EdNmVGMoYh27UADWvcerUizQ4n3XRa9j2oN2uXJEHJEhKVBy5IuQeAtRENqcge1Eahgp7b+XmgM0p6a+m5unHxmAjtw+VwZIyc0GI61nETyQCLoRKYnxi+kCVLGEgZOAAgmJnrZksJyiLTyU7AYa+9HVkHdBa42ME7j2gxnJF4QQsLgi4bzuq2AQTInsMEK92RVbSrUzYND2mH2Jh0GHNMEC5iND3De0GIIAg2aSwnh+7f1SBxlC2k0U6AkkOcQ2XNYWOFj9W4N8/WEHq2JaQSRyg8RGnOZVBtLGWN8vwVrRx2/vNydTduO8iw9haR5qJjcMypIc2bTNwR2EZ9iDO/twLnEaMA/VZHaWNIO7nnnzKvNs4cUCQJAzsZv3rPvw/tDIOXDPuQVlY2gxGYUIshW1XCwTJKjFg+e1BCaxEa2E57U3eQMqIbk+qhSgVNldKR7oBKAVa4PahscnOyQkG06NdPauHAp1R7amLCTFRo4B2RA4HxXo+xekeHxX91UG9/lu6tQfdOfaJXgpTmv8AEZHUIPo1IvEtn9NMZRgCsXgaVQKg8TfzWpwP0ntyrUCOdJwM/ddEeKD0RcsZ/wBysL/BX/8Aln/NKg8zYnJVyBzPx9FJdkOxvqVy5BZYX3mfd9HKfjPdP3P6GrlyCib77PtN/pWixuTPss9GrlyCXU/uPvH1ULaH+EPaP6wuXINdgf8AHYn/AE6Hq9Xrcz2H0XLkGV6W5fdWQ2d/ejtK5cgLtL3lVOyXLkEWuhJFyAb9EN65cg4ZJlbLwXLkAn5IQSLkDki5cgUrhklXIEXLlyD/2Q==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5" descr="data:image/jpeg;base64,/9j/4AAQSkZJRgABAQAAAQABAAD/2wCEAAkGBxQTEhUUExQVFRUXGBQXGBcXFBgYFBcYFhYYFxgXGBcYHCggGBolHBYVITEhJSkrLi4uFx8zODMsNygtLiwBCgoKBQUFDgUFDisZExkrKysrKysrKysrKysrKysrKysrKysrKysrKysrKysrKysrKysrKysrKysrKysrKysrK//AABEIAPEA0QMBIgACEQEDEQH/xAAcAAABBQEBAQAAAAAAAAAAAAADAAIEBQYBBwj/xABDEAABAwIEAwUGAwcDAgYDAAABAAIRAyEEEjFBBVFhInGBkaEGEzKxwfAH0eEUI0JSYnKSM4KyQ/E1U3OEwtIVFiT/xAAUAQEAAAAAAAAAAAAAAAAAAAAA/8QAFBEBAAAAAAAAAAAAAAAAAAAAAP/aAAwDAQACEQMRAD8A8UFUpmYp5oIRCAlOoQmkHVMldDygle+MRCH7ySJQ/fFIunVBM9/EQpDXgqrbEqyY1oQPa9FYwHUoYqDknZuQQBLLozdF2TySAKAzQ3LpdNA7kzKSu+4cg7nymUGpxcHUadFXYxxDiJKjygl4nF5jICdhsXDlClJBteE8U0utRha+YLyjD1y0rY+z/Fs1p6INgU3fdMoVJCfqgRuklKSBqUJQkEHJXVxJB5KGkJpaULOea6KhQdLFwsSFQp4rlAPKuQjiuNwnCs3kgdg6F7q6/ZRZVlHENBBVzh6rXCUAhhgntpQjpMeEA20V1whSC+yjZ47RiEHWO6LtSrayD/8AkWbOgf2mfDRTaWGdUAysa4HQucWz4IMvjcM4umJUT3ZW4OBcLOa1o5tfp1mEF2AaAZe4g6yGPaJ0Nod6IMa1t1KbQbuVf4ngYf8A6bmOj+FriDzBAOip6/CyOYOkHX5X70EZzGKfwlwa6QdVWVMO4ahNY8jRB6Rw7HC11bsqArzDCcVLdVouH8c0v6oNekVW4fizTqQpbcWw7oDELiY145p0jmgdI6pJtua6g8cIXF2VxASjTzFFqMDdVacJwrfdlztVT4h0koESJRg1qDSpyiUaJJhBY4Lh4ddWtHDhogImFohrQER6CHijCTCIRW4b3hgkAaTv4LR0OHU8LRD6lDMXCW5jJPKRoAgx1THbN7R6aePJQ3Nc4y6/KfhH0Wzp8NNXt1GhgNxTptDflspmB9kaZMkGSZuZGpQZfhOFMghmcxpYAdb/AAqfi+B4l0ucbQeyNANhO63+A4Oxo7I1gzpMdBoFbNwbHWieesIPHcPRqNlpkW8JB0PMFDrSZIZaxym8Gb5dxMyvWa3AGF2g7o6gyqrFeybYsI3J87R5IPL8Q9zTMmdQdx07lNwnGzHu6rRVbG+oBvLTrstHjfZQu01M7cwqWp7JVAR0Gx32hA+thsNUDTTcdD2T8XeDob+Kr+JcHe0SBLDYERsN+qi4um+k+CY3tr3qXw/EuBgOcAYkTLSN7GyCgr4ct0Mx6KO1xGi1HFeGtvUpiSLPbNxyOXcHosu5sIJNPHPG6l0+NPGqqUkF/S9oSOil0/aTqsqkg2H/AOyjmUlj0kCXVxJBKZiiBCHQZmKZTjdGp1ANEErC4fU7ImBZLydgojsSYgbqxwTcoQWLXoj3SYGvXRRGXIjnZX3DcCHOY2xzu2a5zpn4dEFj7L4GXCSDEudrccjaAEfHziMQT8TQbDQBo0A6KbxSoKVMUWUwIs4kkmethJQuHYY5d+o5R3IJeEw4Jk/O9tv1V1h6O0ef0QeD0Dln7v8ARW+HoRFvzQdZR5+CPRYLRZHFPv3ThSGqAJEJhOxUg0VHq0TqL+KCLVojp+Sr8ZhwfD1Vt7qdtvBRqlHdB577T8LkXFwst+y5co30MddCPVep4zCBzS03BFucjYrF43CgNewi4gtjUt1H5II/uS8NDSc0ZW52hp5xmFnTCxXEmnMZEEEgiIgjVbzh1TMzKRIabPBvrYR0KzvthhyKgqRdw7VwRmFibc9UGYST3BMQJJJJAkkkkD3i6T2Qu1XSZTQ7mgdTpk6JPYrXAubHgoj29ooFgKEuurRxGi5hqMNlODQgfhWnOI1kGB0IXoXBD7lzHtbmqus0GzW/1OOsdBqe5ZL2XFLO91S+Vs5QDflJ2C0jceIOodUmCBFjaGjYASgmcVqBxJ1JOoaYtPrJt5o2FaYaI1Im/Mxsm0aBJY5wAbMAQRoABPr5qTlAceTdzv3eKC84YyG90juvoOqtsM2IP0VJgsWAGtkTyGxmbn6K3p1T3/JBYMcAB9+ic5gNwbzuoJrWvGidSqblBKNO5MwOSa+lN9vvZCpVR/MRKJ+0fqgA9nNQ61PWBofFWNV0iN1DxNkFRXp+V5HeYWQ4lRl2YXs4Xi/etXxBwHkT5CVRYml2SDsJtrf9EFbwamxlWCBeIkDR2xtoqj2/4e2m8AWvlufiB0kDcaStJwtjHvyQRYEdecHooX4n0AKdOTsANIhriwu01+D1QeT1RBKYjYs9o958YQUCSSSQJJJJA9rtiuEJq6EDwSp2ApE+aiUKWYq6pMyhAR3JBrVIEbogulSpCZddATggipfNLgQA0SSdbg9yvOH4803Z4Jc0HKcpyh21vNQeCvazFUHWgVGgzcAO7JPkSt37RcNdl7BENc4AhsGCYiQfogfgaxq0Wu5Nkm1/uEbFUjnLXEATMiSXbABusaoFKh+zOZTdAo1tXTlNJ7SDJJECm6PPvUwVWljj/wBV7nNccpGXtFsM5jWDygoC4bDgw1hOt8zekeXqp7MA+kJ1AsCH5hfefoVRft9Rhe1oyU6bSWm5dUgSWtI3J3MeKPw/2sdVLcrGkGn7x7Qe0y8GeRiDCDWYCuHDK7XWYsQfv0RKuHMxaBy1mVXU6hDmlt2kGNNRfL4ifJWtOuHjMBaJnn9wgE+imlhvumjFgMzO6jpIOkqqxXFaz8wZDReHZXRpazQST1QWpq+ii4ir+arPe12ASaVURfIYIJO4eGmPNQcVxYCQRGtjIgjroUBMc6XEa6C2zbH81W13nK541JMeRDbdylF8tzC5dTt3yWg+qbUplzQAQIuegOw8kD/ZJg95mOmVwv8Awh2hHSSs97cVX1GOY6ewxzLjdr3Gx3281p+G4ce5c4a5bZTsHX8tVkOO4rM97HEWfMwdXhzTfvDSg8yqCDBTFZ8XpAVPFwPgYlVrtUHEkkkCSSSQJFpU50TGNkwrTCYfLqgJhqQapMpia9yAzTF1EqYkTEoGKxBiAoA1QbT2Qotq4hrHbsqkd7abiPVes18L7zKypIBDaoGhJLnA+ULwvgWNdSqe8aZIDx/m3L4a+i9l4TxoYmo1wBApMcwTfM4uaSAehPqgP7p1KWvcS1wIJGrpkZXHaBFlyvh35mGCbNGYQTLRBvorZlnFjoIJzyRrmm0bjVd937p4iCx38Ju0Hfu8EEWjA+Jk8yBbxCWIw7XG1Not3HkrtgaR8B8CCBy1CG+kQCQI7zf0QZrjVItY2mA6XuY0AOjeZltwABqrWhNJha0mIiT2o6ibqBWw597mcc9S4mPgZybsNlK4hVENHdbnzQVXDa+cF9R2cS4thpAgPgEsuJsf0TOJ+0T2U3uptblptkhxh7ulNp1KncMolrDTcI92TkOUAOY85h4tzZT3dUZlBslj2Ax5X3Hegy1P2ppVyQ6mIAaKj2nM3tDUOEb202T8S+4aCC14JYNQYBLhB6AqzxnB6WV2VrWg/F2obHUA3UHCkAsMdmk03FpBnsNGxNvRA7hWGLWBjhBGZ4nZrrs9DMJmMxAYHcxA1tPX73QcRi8b711NlOnRpsAHvqn7yq5uXsyGuAzRaQqHHUnZu1UfUEuLtGi4yzA6ncoNFSrtptylxDXkukaNsIiNjJkdyzvHqZLgRuwHmJbN/vqicQb7nJLYaQMrTd2URa2/TkVV8Yx/up7JHZlsm4zXA8jogzPG3dsnqfUyqtz5UvGVM9+n1KhlBxJJJAkkkkFnhKEaqZK5CFUqIHvcoziZhcqYkQYQhXAHMoFioAUQFIuXAgvOE1AGmNYEmNLiLr1L2IpZaNJxJgmsRt8bs30svJOG4uAWQILg4k69kQAegkle08FpRgqLjNjTItbUty+RQabEMMtfEyMv5LtenLQeV296k1Hdk6Ei4HlqhYQRmBIsSCd5JJlB1lcloyaRd11XYio7NEmBB63RxXyuc0mxlzeRm7gOoPzQMVRJktMGB3Ha4QcwtPM4vgwbeSj8Wflg92vVSuHVzTlrrEfeiicZxrHODZAOp1JMcgL+aA2FIDwKmh+GNj17/op9bAtJEEgGLi58lSGpmDWsEuzNOhtBBvPcrltYs6sJ8j+SCNi8Ly7Ublob53MqBUDWy6weJIMWnnHMLQYiCFl8e65B01HMHT6oKXiHFCGmTLiDM6xNu9VvCMO573McYzNDnE3De0AIHPoptdmYlxEy4x4EN88yseH4SthKodiGMDKnw5TmfNiGx/PYQNNUA+PRRFOvVj3dIudlPxVY0F7kl2XwXlHHca6q5z3mXPc5xGwm/wCngvSfxNxjhhQ+qMtSs9rGM191Sp9sj+5xiV5FUqE6oGAriSSBJJJIEkkkguHvUOrWRnVg0XUB75Qde/ZDXUalhHu0BQBShWLOEu1JA9VIp8MbuSfED0QQeFYF1aqyk3V7g3uk3PcBJ8F9EcEZ73DGlEZcwE7ZYAPTQLyb2N4eP2lr2tEU4Lj/AHEMA63PovXeHxTdVEwA8n/IB0nzPkgn8JqBzAbXmR3dk/IoNNhDyOUEXER1Q8HWIdUDfhDrT/UAT6ynOEOkzBEfkgBxqnFJzhdzJe3qWics7AiR5IfDsWSB7xjmaHTMI1sWzzGqvcPRJEOHfZRH4Y0HZmCWO1buDOrfDZAWth6VUQMrwIi/avruColXhzKQ7DQ0XmBc9SdT5qwr0muAOVjpuDF+48lU8S4c2TlLm/2uI9CgjuqBtzrc8h6+KsGVJE3IWZq4Cpmg13lvIhp9YV3hWOy3OtgY1i2yB7K2rOWh6H7hU3EmQ5/LKfp+iv24UAOdM7cupIVZS4c7EPcAS1kZS/UydQ0c+qCp9msPnIeXZWsJh0aO3cOZGgA6laD2iwQfh89Aj3lMiowySHPZ2gDO9t1bYPgtKg1oAnL2WzzJAi25OpUfi+HNJxcHFtNwc15AnLMhtQAnUTfog8K9vvaP9sqU3Ns1rR2dw43f6iPBY9a/8SOEvw2KAc73gLGlr8oGaNZy2Jk69VkECSSSQJJJJAkkkkEvHG6ZQwzn6ac9lPZggbu7R9FMpiI6eSCPhMAG3NzzOg8FYMcBbX5W2tso3PW6c1+kaiCO8ICOJcfKE0zJjQIrQIzN0Nu48k9rBG+nnJugtPY3FZMQGi4qZWnmCCHA+h816u2lmqOga+7Hk0m/W4Xl3sLhS/GNgfA1zvEjKPmT4L1Hh+MFKvUY9vZIa5rt7AAk+SA9LCTUIv2mtIHUGCrOvhrAd08hCjY5vaa5pvfKZsZvlKJRxOZp5+oOkILCnVt802uRBET0Q8M/MyZ0MdxQqx7MiRGp1Ou3JBX43NSOZklu45dUBtf3gub620NtR0V2KYLLkXsQDz79SsxisKaVQN/hMlnQ6uYfmPFASqy50kXSwhEgTABv5ajxQa2JNzvZBwtSXk7AWHU3P0QTuKY6Gm4sD6CVOoO93hW5TDsucOvqBmvGyzfGa4bScXENbFyTEDcq3q4oVIpUyCcomD8LABc8pGg3QRKvHaoxDGPYcpbnBbBbcHtOkgyIjKAfila6BWogWJcG7bLH8SP/APQx40ZSqZt7PfTbPfAdC0nBWNYPhN9JJm99tO5B55+KHATUw9h+8oZns/rp2zN7xAK8UX1VxzBipINrTziQb93NfM3HsIKVeowaZiR3HRBXJLq4gSSSSBJJJINKQIiQAOX1Ka0jqnx49efguZSgQjS8FNLe/wC9F1PfcRuB6aoGYd5a4i0O9CN+9TKR7JsNBz1mJibqtrNtbUEEfVTMO+QfvW/5oLj2d4x+zYkVSJYey6NhM5usfVeqGtTxDWwQHQSwje2gPcvGHAOHd05qfwjjdWgQ1r3Fg/h/l6sMSw3/AEQesYKoW/u6twdHbg7tMaRsprRs742izrAvbsf7gstw7jjKzP3vab/OLOA/qHlcaK8bIaSSCyezUbdzbWMC8c0Fhh6jtYtcHkesc1LNSCc1hFoGoULA4ouYIiQTPebgjkCpmKphwa50kAz8Rnl9UD8E8CGmNZBv8gED2kwYqUyRq05hGtrn0lSqFFsmCRcak/IqxqMlqDzKtiC6doMHv6dIg+KDW4g2ixzp0Em2nTqTyReOYc4fERfK8Q08iJIHkXDwCFgeDmtnqO+Cix1UCLF4HZn/AHIG8OwL3ubWrw94LS2kP9Kk43Bf/wCZUFjyC1DOF5Xuewg1XwHvfq/vjlsicPw0NsOQPfqSrB7YHQAn0070FFTwppse7NmqVWw87STlYGg6NH5rRcNpADUkgXJO6qw3O8NHwMiTGrm3MdBceKvqNLKyefJBR8f4gGUHkXcWuHqRPcJXzhjHe+ruI0JIH9o0Xrv4kcS93TeJh0PiOTrAeZnwXk/CacAuI1sPBBFr4AjS/TdQy1aVzhFwJ5Dlz71Gr4ZrpkHvGv6oKJJTMRgi2+o9fJRIQcSTsq6g1Zo3+55prRaNCd9u7opLR98o+/mU6pSBF0ERzOuiHliD8/zUsDLAPfm3+9fJDcweHpf7+SCM+lr1+qHhiQS3lz5bFSTTseev0I1UWvbtcvkgltqQd489URwi4nzg9dFGdcfc33RqD9j37n5IJ2HxrqR94wi2rbw4bgjutK3FPFvwxYZ/c1Wtex5E0yHCey7pMEbQV5/THkfvXQr078KeKUqjH8OxDWvY6X0g8SO1OZgnQ6kd5QSKONIqS0QbAt2JJFvK4Kv6tcOEbET0trJVFx/2cODr0TRefdPeSwEnMxzADkk6tImOUImNxoEMbPanvjfRBf4DEOg2GsDnA5qxbUsPvwVLgsG4tlxyi1hpHUqdSEW3QZX8Rag/Z3VIlzMrm85Dhb1Wm9w2nwxgAGasKWaNzUgnwF1mfxGdkwVV0Zg0NMaT2hqVI4V7VU8bgsIGMfTLXBha4WllJwlrtHCYQXmENncg4+MAIOPqOyhv8TpNtlKpN7JI/l8ZcSPoomIOau4DRsM8gJPnKCXgMGGtEWmB11Vpi7NjSyHhKdhKbxmqAwneEHgf4rY4Gu5o5NHfFz9FnsLThjZ5T+ak+2zS7Gw68wf8r6JZIsEATIiO/r9/mmlsX5orxvouMuI/RAHKo1TBB51gqbA6/NLSCPl0KCp/YX8h5rivfd/0+qSCa2kL9sC2kHxHTr5IzgLjMLX0IHUfn4BQhWO7S2NtdNuu9+YlFZV0+57ue9+8oDVKVj2m+d4Ov6+ATLtlpg6wRlm53PlrbTkutP00iddvvW6HVaDsD3fTn39ZQPawExI3Gv1O33uodaiR1j1+906k8g/FuD0KJTqjRxF4AsfPTZBCoOiGnS8dxMlPAF9j0vzR8bhANHA6xqPU6z96IAM357bgixHKbIJFM/1DzvtoD5Kbg8Q6k9tSme3TdnbDtXMNh3fSVV03wRyUkVBH33IPbPb/ANo8N+wUnud+8rNbVoNHxZgASf6WwSCT/MvNcD7We7qB/uc8CO1UvE32PILOVcU5+UF0hrQxjSTDWgzlbOgkk+KZERKD1rhv4gYWpAqZ6B/rBdTnS7qeneVpsNWaTLDmaR2S27SOeYarwVnZ6mNJsNdeZsrPgfH62GqZ6LzBIL6bjNJ4m/ZmGnqEHpHt9SD8JUpz8Zps/wAqjR9VL4Fw4u4bR903t0y2o1u7mtmWDqWk+KoMTxlvEqIGHGXEMIqOwz3APcGzei8gCrBItYrTY/EVcLwd1SmMtVtBoE2NMkQ5xGzhmmOaCbgKocwETp8iT5zsoeAMvLrzmcT4ulZf8M+NTmw7zJaJYTJLhN7nUi58StcGAVngaEyOVwg0mEbLZ81X8ZbmafNEwtYix/REx1PMEHz3+I+DLMcyoQQ14ieo2sqx32V7B7Q+y7MQxzKjbT2XADM08wdl5Vxbh1Sg/wB26m5rQ57PeuJLaxa4QWiIbAIBiblBXObvz+qZ9E/N2i3cbfkmmPvdByoN+evembhPi1/mm0Wg3lAs39Q8l1E7PN3kFxBJvNwfnoOqIxwOlzf5C0fe6YKnde+2s/K/on1Kc3BibiDf7koCtbNuY2PS/d3bBcefl0B69w6ckOk5wIE3tqOv5pj6rt/IR98kDardel+Wn3pyhCq6kj77kV7p+/uyERuNPRBLoiWwfnt9OneVCqAtdGxNr3ka3+9CpWCP3shcRZyuQJHhtGugjwQDdt16Qkwea43SQZBFu5IzKAgHiitlthBJsQRsJEdNroTHRczt+aI1158vNB20W6GDt+iTk2Y3uDsV0mRIMc5ub7hA9j+rgRBBBIIOxBFwRzC1r/b2s/BYjDYgGq59JzGVQYfOrc7dD/cL2vzWRC6Gb6/9j+SAtHFvpuZVpmHMIc06TGoPQ6L1XhPHBWFOq0gNcAD/AEu5eBkLyN3IactrSrr2Xx+R/uj8FQ/xODQx2vvJNgLXHTmUHvDIewEG+oS96AJO2t/M32XkNf8AE84d7G0cldjRNQ5nCbwWtMRpebrMe1Pt7iscS15FKkP+lTJDT/6jpmp426IPXvaP2mDA2nR+Opma15pueJEWp023qvM9Gi5nZeecR4tINHFMc01Kbi1zne8fTxNPRxYP9EPBgsBiYPNRODe09csNOgGtrVIFTEvJNUt0DQ/VoEmAwAKv45w00H5Xlz6xGao5xvLrtDW8ouSboKWoZM76ojagIs2T10HOANkxwi3VBzEXFigkOeSQ0AS63gnFoEgbT6JmCfLi8wIj0vr3oFauXGG6nU8t7eiAvvP7UkH9nPXyCSC0yiD6H73MeqPkJGXcSQOoJBAjXf8AxQmMjVwG+5NtAeWy623PTmInl980DxoQRIvbe+g7zYeJXHM8e/1jleQnOqkGcu2zicpvJHW642u3drW2AFjaB1Ov6lBEeNbzvHPW5Ph6rrQDIkzB5KW54/pGgjLAF9bb/QdVFPZN7idfUSCgbhNY1ve1v05eKPXM35/p9+aDQu4+Pr3/AFRq5kQJnXUWA+57iggUacCBe5tvcgn5qW1u+/XaPqhAx+fkntdz+ff+iDuXnr6xouAR8+nNFpuk36R6FEczuOnL+XWT3IBAW6bc0zORcWI0hPjcx5g7oVQ9J+Xkge4AXAgdTJHP1T2uJ9O+8AoVDkYg62mN5A52+m6msoTobAE3sIF81xEIB0qRM29On/ddq0mkZTDuZi2+gRKVQPaQwHK0AuPO5GaAJAuBC40QZ7/DXyQUOLwLqPbbZrjlvB+IXHdBIWl9nPw9r4l5zg4ek0Ml1Roc90/wsAMO0sSqbi1M1WEzAbETMFuhJtqvc+D8NNHDYdzHmqPd0w4i+whw5tNx0hAHhHCcBwvDvrspBz2N/wBSoM9ZzjZrQYhkmLNgWXjnEMQ+rUfUqSX1HFzjMmTyPJaj254/+01RTpk+5pkxqBUf/PHIXA81lXi2yCOBMDWN97X13UZw13HlCmsYBJ9JjW1jvuo1QQfuOgQAc2bc/kiMcGgAWMalc3n6ogbykHYg/JBH991K6n/vP5h/g1JBMpfD4O/5NTam/wB7BJJAqf3/AJBPZv4/IpJICDXz/wCAQ6+jvD5rqSBUfiP+z5hOranuCSSAT/qns08UkkD6fxeXyCl09vD5JJIB1Pv0UV6SSBuG1U3Ef6Q7nf8AFcSQBxv8P+//AOCJjNPH/wCySSAdX4X/ANq9u9jv/A//AG9T/i5cSQeK0f8ATb/t/wCITPzP1SSQMpfC77/nUOr8A8EkkDWa+BRKeh8V1JBXpJJIP//Z"/>
          <p:cNvSpPr>
            <a:spLocks noChangeAspect="1" noChangeArrowheads="1"/>
          </p:cNvSpPr>
          <p:nvPr/>
        </p:nvSpPr>
        <p:spPr bwMode="auto">
          <a:xfrm>
            <a:off x="2897981" y="8632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9357" y="315517"/>
            <a:ext cx="10721009" cy="1323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Example of displacement: Chesapeake Bay Program (CBP) modelling work</a:t>
            </a:r>
          </a:p>
          <a:p>
            <a:pPr marL="0" indent="0">
              <a:lnSpc>
                <a:spcPct val="100000"/>
              </a:lnSpc>
            </a:pPr>
            <a:endParaRPr lang="en-US" sz="36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r>
              <a:rPr lang="en-GB" sz="36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“Bay models are used to track nutrient loads to ensure the cap is not exceeded”</a:t>
            </a:r>
            <a:endParaRPr lang="en-US" sz="36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endParaRPr lang="en-US" sz="36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sym typeface="Wingdings" panose="05000000000000000000" pitchFamily="2" charset="2"/>
              </a:rPr>
              <a:t>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 model results – rather than the actual measurements, become the substance of use</a:t>
            </a:r>
          </a:p>
          <a:p>
            <a:pPr marL="0" indent="0">
              <a:lnSpc>
                <a:spcPct val="100000"/>
              </a:lnSpc>
            </a:pPr>
            <a:endParaRPr lang="en-US" sz="36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endParaRPr lang="en-US" sz="36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ct val="100000"/>
              </a:lnSpc>
            </a:pP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Rayner, S., 2012, Uncomfortable knowledge: the social construction of ignorance in science and environmental policy discourses, Economy and Society, 41:1, 107-125. </a:t>
            </a:r>
          </a:p>
        </p:txBody>
      </p:sp>
      <p:sp>
        <p:nvSpPr>
          <p:cNvPr id="5" name="AutoShape 8" descr="data:image/jpeg;base64,/9j/4AAQSkZJRgABAQAAAQABAAD/2wCEAAkGBxIQEBIQEhIQFBAQEBQPFA8QEBQPDw8PFBQXFhUUFBQYHCggGBolHBQUITEhJSkrLi4uFx8zODMsNygtLisBCgoKDg0OFBAQFCwcFB0rLCwsLCwsLCwsKywsLCwsKywrLCwsKywrLCwsMS0rKywsLDc3KywrKyssKysrKysrK//AABEIALUBEAMBIgACEQEDEQH/xAAcAAABBQEBAQAAAAAAAAAAAAAFAAECAwQGBwj/xABAEAABAgMFBQYEBAMHBQAAAAABAAIDBBEFEiExUQYTQWFxFCIyUoGRB0JyoSMzscEkYtEVNFOC4fDxQ3OSosL/xAAaAQADAQEBAQAAAAAAAAAAAAAAAQIDBAUG/8QAJREBAQACAgIBBAIDAAAAAAAAAAECEQMxEiFBBBMiYTJRBRQj/9oADAMBAAIRAxEAPwD0GFn7KyLmFXDz9lOJmua9tJ0hL5lV69VZL5lV6qqlpZkssfwrVDyWWN4fVKHegDbE/wAK5eZWZ83Vel7aH+FcvNLLHiWvF/Jln09u2P8A7nB+lHAK4HIoHsphKQvpRqGcVeXdaY9QDtjZhkYkhxaa+iBu2OjcHtI1IXcnOqcLOweLlbN2djw8DdPMKm0rBj43RWq7mFkn4oh3GaeXf2FGBq5rjTkiDLMiVrccB0XZ2pPsgMvvIGgwqV51b21cWOS2GS1g8uBPqtZlWdwxFIz2Qh33NHInveyxRbehDANefSgXK0cTU56k1KtMQMxfieDNTwryV+TPTpTbLaVc0gc3CoV8pbku8+K79S4KbmC/vOza7ADJVw4poBxpT2R5F4vUpW14BfjEbTOoK6OXt+E4AMN7Q+EH1K8PbMU5c9EZs+13tFWu/cKbdqnp2PxHaYzYWF0sJd5ga80O2EBuRK53x1yVQtnfXWPFCRQHNjq6aFGrGl2sLruTqFTej7uxmXyVcXI9VZL5KuJkeq5/lslMeFqeXGKUfJvVPAzTpQ8QYnoq2fL1/dWPzPRQg5t6p4it8P8AOb9RRYoXB/Ob1cihWkSg/JCLM8Ub6kYiZHohFm/9X60yoXBz9lZEzUIQxU4gxXPe2kQl8yq9VbL5lVaqiaWeFZI3h91rbks0RtQFMOub21/uxXmtnmgd1Xr9u2SI8K4TSvFckzYIgkCKaZ+FaceWqzym4zSW2seCxsNrW3WigqtUP4hzA+Rn3TRdg4gyjA9WqgbDRjWkRuHJbeWN9p1lPkQb8R43+Ez3KtZ8SnjOCP8AyQR2xkxwc32UnbEzNM2FK3ATy/t0cH4oawPZ62SvxIbEcGiAak+ZcS7ZGaFO63HmtFk2U6HG3cQUfgTTGjdAnPE/yH9oZ58ybxwbiGgfsgRg3Bka6f1RyfjNhuDaXn8G8GD9yq4cnjff1pqFWleNoTu92wvcc8hqdUBiOc6rsiKZ810FqML6aE5cqrEJbFwORNK+mCnavt3QYW91o4eEnQ8EnMoR/MPYrbDgXQQfXrwTGBeBBzpUc6IZ+OmQGuB8QwrwKsgwyMsuICdkO8KnPCtOI4OC2QGUx8QHDIkapFpuk4F4UOX7+YLqbBmy125iZiha7UaFApNuILcWkYH/AOVohxnCIwnw8DxFOCnRx3UvkqomXqnknhzajimfl6rLXtp8JzGTUpfMpTHypS2ZRREomZ6KEv4m9QpP4ppYd5vVGIohA/Ob/mRSqFS35w/zImtok0TI9EIsrKJ9aLxMihNlDuv5xCgqyw5U1qnfLGq37g6Jbk6KfFWw6FLEVUOyOxRTcnRLdFLxDA2CaUVTpc0CJ7tNcS8RsNjQjQYKDIRqcEVLFEtT0A6JDxwCjAhEE4Inu0rgS0Ng4hGmS03O6t9xIQ0eI2EvblyxXGQpsPmJiOMq3WrubfiCFLRX4YMw6leeQpfdshj5nC8Rz4KsZqqxlyrRZsLexXOdjd7x+pGY0EuAHAmnos9lSZhMIObjUlEnHEaVV7dU4w4yTS/LKoQmel7pOHEFdCzxofaEGpcNR+ijbS4egGNCJB1qT6FUMhYtPDL1RSBiSDpRNDkqVGYOPqjycmWFDIspcIIyJIPIqO5e12FcMRhWoRgQ78MgjFuB/YpdnqBxLcWOGnzApys8sdL7Kb3aDAPOWjv2W+PLF0IkDvNdl0zVMg0GtMMMl0DIVWXgMHNoR/MFcZ7NYzjcB4A3VuiZeqzWbCuspxN0+mqKmTrhzqs8ouVmmPlUpbMq+JKE0xyTw5UjGqiwRmicUpYd5vVaHypNeahCl3Nc3DBEgrRKfmj6XIqAhcj+d/lP6oqVrCQjeE9EKsodw/8AcKKRz3T0Qyyvyz9ZQTfRKij2luqXaGapmlRNRN2huoS3zTxCQNRMQpB7dQkSNUBBMQpimoSNNUBCia6p4apUQELgT3Qp0TUQAHbGFelSAM3tB90JZAbhUCow6LotoTdl3upWlCvPpnaC4Sad3jXBJ0cPrddUWVUNyAglnW0IoByxRaLHFM0V1yn3WNeKhFlgR+6wRLVYx1CSrpe14b/m9CpFziESzK4g96vutIkVfDiNdxWjJQnLQNFkLpvN6EahUCEAcK04hGooQyFFG9IPlNFWN9sOTH0zwolx7SMQXXX8q5FdTLC6COX3XGzxMOJfAJbhUDqulgzV4gg1BC2jht1WqVad89nDugdM10e6KC2eAYjTx5rowjKLjOIJT7laE6nUNlMIpGCaLUnRoB0vLubFLqd27RbS5WUSuphnmX909EPsnGEObytto4MPRYbI/JZ9RSvZFuImjUxgP0aiSZMw3cv8oS3bvKESTFADbjvL90+PlPuiCYhIMBcfK5MXHyuW6iRQGC/ycm3n1LfRKiAxCL1T77mVsDU1AjQBLdjfgkVJvcCvM5mw47g5++OJrcoLrRw5lekW++sQQxk1tT1KBTMnfwFfeiix1cWH4uJkJeNDc1viBOYwoV3MeUG7AJNaZ81jlbODHA58uC3zBvNzxSyunRjhpxVr3r2VaHPKnsqJOebCIaWvDnHChvV6hdPElCMhXUUqUmSrT4oba6luKMbNM8sLekLMtIPxa4HUZEei6WXjh4oucjWU0uD2C44fM3CvVFLPY8HvUJGGeKnfsas7EWs1pVA7UhFkdjhkQQV0jGKczINe3LFOC+45hoDgWOoPmB1ams2NcvtzZgWnUHOittCzi2hJu0wqTQU0qhluF0uxhaMRiQfLyWnnpzf6+WV9O/sgAXXZ0RvtY0QewoN+E1+NHNB9CiQlRqfdVvbK4+N0v7UNEu1DRUdkGp90uy/zFAaO0jQpdpboqBKnzFLsp8yA0dpakZkc1n7M7zJdmd5vsgI2hEvMIAxIVNmwy2EwHOqudAcBWuSjKxC5rSdUvkNKbFIFJMHITUSCdARKYpEqJQCTJJJAkyVUqoBJgnqmQHN2vE/iH4ZBoQ+amWsxr6JrejFszFz+X9EHbDdEfeJ7rcgePNJ6XDJ4wUocDTPKuCi6IBnWqFRbViQzcdiG5HMDomh21fNDCcRTxgghRk23INy8QOrThgrTC5LlzMvhxr4BuHAjRdDLzIdikWl7YC0wYYrVUtcCrYaTLKtsQUGC1yUSoohzH1BrXP7KyRdRypmGbayV+EK1utqfXVAZxpmJWW828EM82kLotqIrnns8MEvc2ugosViyY3svL57kmI8jK8cAFFnt0YXWO3d2bAuQmt0A/RakwFE4XROo8rO7ytJOmqnQkgnqmCdBnTVSSSCMXI9FhkPAz1/VbY/hPQrFIeCGglxhdfdMIXMq0piVRobrmUjC5lSqlVBKzDOpUbh1VxKgkFZY7zKN13m+ytTFI1V13m+yYh2oVhKaqCVm/qPZLv6j2VidBuS2khER6mlXsBw5Ic1wB/ZG9qRSJDOrHD2IXHz0vFdUtiXdKAFTv27eG24wViy7XZhRg2exuQp6oHICZY0iJExrgWtBaR/VKPOTEOl0GKDypRPLTUfMuzkqGwy04ZIT/accUvQHCvHMBGpSLeoeWWVFnVeWlkONRFIL6oPMYEeyIyeSnftGVa3uwV8o4NBceAr7LI9yuDhQk5BpPoAqRthgzm9YYzcX4inECpRjZyz92N6RVzh7ry6y7Yiuj3YZJMWITRowaK4Be2ycK4xrdAArxx+WXJzy/jExGPlKff8A8pU06tzK9/yKW/5FWUT0QSsRhoUhHHP2VlE5QaG+HP2TiMOfspUSogM83NNax1TTAqizz3IfRVW+BuyrLPHch/SFPySntTufsn7U7Q+yh2R3nTdld50wn2p3P2T9qP8AsKvsr/Ol2aJ5kBYJo8/ZLtJ/2FX2eJ5ktxE8yAt7Qf8AYTdoVe5iahPuYmoQae/S3yhu4mo9qqEQubi5zB9RAogtxcI6ffIDObUykE0iTUuHD5Q68fsgk38TpJnhc6If5IZ/Uo1S2O7WG8yG4ZteR6H/AIXOxBgg8/8AFBke7BEEta97RfcRVoroukugkj26KbPbt+noM9zxliOeKshvedERiygI/oqhK8AUstuyq2AAYp5d4bVX9k4rLMtos9s7dtEV1ae63y7sEJgnJEa0ClnVr41TQaqi3pvcykV1aOe3dt1vOwoEoDRWpOAzOi4zaW3hHe4j8iVBcDwiRjh9lW2nFx+V/Tm7Btd0rPsdU7uHFbebhiGih/VfSEGcY9oe01Y9oe13AtORXyjJvq68cybx6nNdBLbdz0o1jIMb8FlQIb2McAK5VIrRdE6eXyX/AKXXT6R34TiOF4XIfGaMPzpaE/mxxYV09m/F2Qi0EVkWCdXNLmD1CRbr07fhPvwgFmW7KzQrAiQ4nJsQXvaqIV/kd0xQYhvwmMcLBUeR3uqzFBrQEEItApDjh1acMFK+sdm5O+pbAECBlun8Mq+R8MP6QqrcP4RVsn4WfSEvkllUyYFMHKjTTVUC5D7Yt6Wk235iK1gzDT3nno0IAmSoxHhovOIaBxcQ0e5Xl1tfF+GKtlYLnO4RIxut6hoqSvObc2om5w1jxnFuYY03WD0CInb261/iHZ8vVu9MV4+SCxz/AP2pT7ri7U+L8Q4S8FrB5ohvO9hgvKXxOCZhT0bqrQ29tCMe9MPaPKyjB9kCmbVjRPHEiO+p5KxuKpe/RBaXmNzUocUu6arPChcXZK0v0yQemiXbUl3BuX1cCu/sLbBsRoDyBFADXA8SOIXCx2XGBvEip9UPlX0jMOjwsZluvU+19rix/uvZodusPzBaIVqsJzXMzlnMLiQCMTl1VcKUpk80+6MqUyuvbtHz4pmsESPU5oYyGaZlR393NZp2OShGavjTIHELnf7SDeNEDta3DdIaaau0S0cmxPaXaEn+GgHF3jcMKBcjtHHENjJZuu8iU4ngCiFmCGxjo5dewLi7WnBcnMRzEe6I7NxrTlwCrCeVb/UWcPD6v5ZJMfRM52BVNU1c10vF0rcyiUOtUqq1gopXtfLxzDcHNJa4ZOaS0j1C9B2Z+KU1L0ZFO/h6PwiAcnf1Xm6kw0TRY+ntnNtZOe7sOJdi8YMUXIg6VwI6FawO8/qOXFfMUtMlpBBIIxBBoQeS7fZ34izEDuxfx4eFbxAiDo7j6os2W69ys/J31LaFy2yG1krOgthxKRa1MKJ3HjpwPouoRpcuwu3z+GVqlMmfSP0WPaE/hrXK/J9A/RTey+VYiDUe6e8vMHWtFacXO91bG2ndCY55eaMaT1Kxn1Evw1+1Wn4o2/2UwrkUiIa/hNOIGFC5eOWpacWZfvIr3PeeLjWg4ADgo2lasSbivjRXEvfr5eAHRUALok37Z1EfdRcU5Kg5yokHFWsKpcrWHBIFEOCW6AI481GIVc0VoUwnn/VSl2B0RredT6KmNFoKLTYjgHuiONGtbQE6n/hLK6jXgw8uTGNFoirihsCH3q6GvsikaI19XNNQq5aDW9guPDe3s/WYzKbjv4MS+xrhmQOhwWKLCqaYtOoyWixHVhNFMQKJ5yrcwei3rlk3GRs4+Hg81GoVEzaQVM2wuyqB70QeYeMmknnqs8ro+PiuV/TRNWlXigFqzhfhkNFqmDghoaC7HIYlLH3W/LjMMdRpbMuZL7r/ABHXqaNH9VS2HUVHDgovq43jhy0CmH0FFvjNPK5+TysnxGdxTtOSsjQcajLNTBAyFTxJyCrTHasw7rjVRc5Tiv4nElUBATqnBUVMBASaVY1yrCQKZabpeZLSCCQ4ZOaSHD1C9U2G+J5bdl50uc3Jsz8zOUQcRzXkAcroUQpp6fTtuRmvhNc0hzXYhwNQRyRCX+X6R+i8E2P2ofCeID4jjLuIaGE1Ywk4Ftcgve5fMfSOmSiz2eN28mvtOBXObYwd3Lkh2DnAUriiLY65nbSbLt3DrgKuK4OKbyjrzuo5dmYVxVUIY9FY5el8OYxKrcE5TJBFXQYdeipaKkdVrcU4KjQAKCkSoIJF4VsvEqHM45jmVBUBpLqtzCnNtw3xzlELJiAFzHHxUp1XQSMvRmOZNSubAJF4ChBx5FF22i5rRga6jRct7evMLlj4uy2fhginGqPTEiHDX7ryhu0ExDdeY67ThnXquks3bqK9pY6EL1PzGmgBPGi0lYzGyyLNpZhoO4h0qDV7h+i55w4KUSKSSTmTUnVUPjDhmsMruvR48ZjizzCwxsCGjqUQuVx1WGL4zywWvFPbi+tvjhaZKiRTBdLxEg6mBOGickHTr/VQpVRLEBXFaQcf9Ey1QngNN7HDLgKrKxCkw1SomAUqIIwKYpylRBEFa13TBVgJIC9j+FcKU/1Xunw+22hRJRjZiIBGgAQnVze0eF3sF4MCiElGuOBHHApUr6dSHrlLejF0Y14YeiSS5OCfk6eToPhjCqclJJdrnRKgUkkjiUtmTorCUkk4DFMEkkESaSmCx9RTHCiSSjPp0/TfzjooEJsT5QCcyEnwwwUwPDEJklx5dvp8JNRliSzHGpH3WmHBbDZ3RniUklUZ+M3fSssyJPiFcskt2LySSnLtlx3faTmACvIoG04k6lJJbcPbh/yfWMOEySS6HjmCkEkkEhOmgaNcVW3JJJE7P4WMUwmSRSNRMUkkA5UQU6SAk1bAMkkkJr//2Q=="/>
          <p:cNvSpPr>
            <a:spLocks noChangeAspect="1" noChangeArrowheads="1"/>
          </p:cNvSpPr>
          <p:nvPr/>
        </p:nvSpPr>
        <p:spPr bwMode="auto">
          <a:xfrm>
            <a:off x="3012281" y="9775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888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t="33543" r="28817" b="50295"/>
          <a:stretch/>
        </p:blipFill>
        <p:spPr>
          <a:xfrm rot="19023851">
            <a:off x="-563989" y="1440798"/>
            <a:ext cx="6742723" cy="1438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585" t="78365" r="26628" b="7044"/>
          <a:stretch/>
        </p:blipFill>
        <p:spPr>
          <a:xfrm>
            <a:off x="396816" y="5141161"/>
            <a:ext cx="8285918" cy="151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868" t="17107" r="27193" b="26918"/>
          <a:stretch/>
        </p:blipFill>
        <p:spPr>
          <a:xfrm>
            <a:off x="4800537" y="163719"/>
            <a:ext cx="7391463" cy="5296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15247" r="26415" b="70268"/>
          <a:stretch/>
        </p:blipFill>
        <p:spPr>
          <a:xfrm>
            <a:off x="8625041" y="5299556"/>
            <a:ext cx="3750844" cy="13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54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83FBB6-A153-4CE9-9891-F2C4C02E5ABE}"/>
              </a:ext>
            </a:extLst>
          </p:cNvPr>
          <p:cNvSpPr txBox="1"/>
          <p:nvPr/>
        </p:nvSpPr>
        <p:spPr>
          <a:xfrm>
            <a:off x="356089" y="5479758"/>
            <a:ext cx="11214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Sarewitz, D., Pielke, R. A. &amp; Byerly, R. 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Prediction: Science, Decision Making, and the Future of Nature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(Island Press, 2000).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F52AA-9A9C-49CC-9921-B5E333D93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7" y="138756"/>
            <a:ext cx="3164229" cy="4807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A65346-77B7-493B-BC07-28DFFC2DA0FA}"/>
              </a:ext>
            </a:extLst>
          </p:cNvPr>
          <p:cNvSpPr txBox="1"/>
          <p:nvPr/>
        </p:nvSpPr>
        <p:spPr>
          <a:xfrm>
            <a:off x="3395527" y="723344"/>
            <a:ext cx="5714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Model GENESIS for beach erosion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70FEE-C921-4D3F-B061-8070007F3EBE}"/>
              </a:ext>
            </a:extLst>
          </p:cNvPr>
          <p:cNvSpPr txBox="1"/>
          <p:nvPr/>
        </p:nvSpPr>
        <p:spPr>
          <a:xfrm>
            <a:off x="3464170" y="2559908"/>
            <a:ext cx="87278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Manipulated to support coastal-engineering projects </a:t>
            </a:r>
          </a:p>
          <a:p>
            <a:endParaRPr lang="en-GB" sz="32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It neglected the role of extreme event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71D4F9-B79C-4E8B-BB4D-73E392275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168" y="230900"/>
            <a:ext cx="2756168" cy="20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93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496" y="241851"/>
            <a:ext cx="8895521" cy="313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116746"/>
            <a:ext cx="51149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859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328855" y="5376219"/>
            <a:ext cx="112908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Lane, S. N.,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Odoni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, N.,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Landström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, C.,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Whatmore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, S. J., Ward, N. and Bradley, S., 2011. “Doing flood risk science differently: an experiment in radical scientific method.” Transactions of the Institute of British Geographers, 36: 15-36.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35" y="165653"/>
            <a:ext cx="6817887" cy="4512364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264EC56C-EB09-4B6F-8CA7-172769F49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55" y="165653"/>
            <a:ext cx="495876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>
              <a:defRPr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Involve stakeholders, accommodate multiple views and promote transparency, replication and analysis of sensitivity and uncertainty</a:t>
            </a:r>
            <a:endParaRPr lang="en-US" sz="32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  <a:p>
            <a:pPr>
              <a:defRPr/>
            </a:pPr>
            <a:endParaRPr lang="en-US" sz="32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569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592" y="398827"/>
            <a:ext cx="1011140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[…] knowledge regarding flooding was co-produced … experts, both certified (academic natural and social scientists) and noncertified (local people affected by flooding)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64" y="2323778"/>
            <a:ext cx="6578862" cy="436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DB9F73-4248-44E2-9933-B79F79ABBB6C}"/>
              </a:ext>
            </a:extLst>
          </p:cNvPr>
          <p:cNvSpPr/>
          <p:nvPr/>
        </p:nvSpPr>
        <p:spPr>
          <a:xfrm>
            <a:off x="556592" y="2565557"/>
            <a:ext cx="3790122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 deep and distributed understanding of flood hydrology across all experts, certified and uncertified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764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55374" y="533400"/>
            <a:ext cx="1114507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>
              <a:defRPr/>
            </a:pP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Years of modeling stream flow and cost/benefit ratios for flood protection structures had failed to consider an</a:t>
            </a:r>
          </a:p>
          <a:p>
            <a:pPr>
              <a:defRPr/>
            </a:pP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alternative intervention—upstream storage of flood waters—until local stakeholders were brought into the modeling process. </a:t>
            </a:r>
          </a:p>
          <a:p>
            <a:pPr>
              <a:defRPr/>
            </a:pPr>
            <a:endParaRPr lang="en-US" sz="32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  <a:p>
            <a:pPr>
              <a:defRPr/>
            </a:pP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Upstream storage was neglected in the models because of the “use of a pit-filling algorithm that made sure that all water flows downhill”!</a:t>
            </a:r>
            <a:endParaRPr lang="en-GB" sz="3200" kern="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39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5" t="24906" r="63490" b="57233"/>
          <a:stretch/>
        </p:blipFill>
        <p:spPr>
          <a:xfrm>
            <a:off x="405442" y="163897"/>
            <a:ext cx="4278702" cy="1224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61" t="27044" r="54859" b="57988"/>
          <a:stretch/>
        </p:blipFill>
        <p:spPr>
          <a:xfrm>
            <a:off x="2173856" y="1492369"/>
            <a:ext cx="5374257" cy="1026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03" t="48050" r="69575" b="35346"/>
          <a:stretch/>
        </p:blipFill>
        <p:spPr>
          <a:xfrm>
            <a:off x="3614468" y="2691434"/>
            <a:ext cx="3562710" cy="113868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69610" y="4019878"/>
            <a:ext cx="4485736" cy="1043797"/>
            <a:chOff x="4869610" y="4019878"/>
            <a:chExt cx="4485736" cy="10437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990" t="52956" r="62217" b="39245"/>
            <a:stretch/>
          </p:blipFill>
          <p:spPr>
            <a:xfrm>
              <a:off x="4869610" y="4019878"/>
              <a:ext cx="4485736" cy="5348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193" t="60880" r="69929" b="31698"/>
            <a:stretch/>
          </p:blipFill>
          <p:spPr>
            <a:xfrm>
              <a:off x="5011947" y="4554716"/>
              <a:ext cx="3398808" cy="50895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548113" y="5227607"/>
            <a:ext cx="3614467" cy="1035172"/>
            <a:chOff x="366623" y="5210354"/>
            <a:chExt cx="3614467" cy="10351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1627" t="70063" r="68727" b="20629"/>
            <a:stretch/>
          </p:blipFill>
          <p:spPr>
            <a:xfrm>
              <a:off x="366623" y="5210354"/>
              <a:ext cx="3614467" cy="6383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2193" t="80253" r="72972" b="13961"/>
            <a:stretch/>
          </p:blipFill>
          <p:spPr>
            <a:xfrm>
              <a:off x="465827" y="5848710"/>
              <a:ext cx="3027872" cy="39681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4450" t="19466" r="21925" b="9867"/>
          <a:stretch/>
        </p:blipFill>
        <p:spPr>
          <a:xfrm>
            <a:off x="7851292" y="129399"/>
            <a:ext cx="4340708" cy="3217588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2913668" y="4264831"/>
            <a:ext cx="1955942" cy="0"/>
          </a:xfrm>
          <a:prstGeom prst="straightConnector1">
            <a:avLst/>
          </a:prstGeom>
          <a:ln w="1111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219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6165" y="415410"/>
            <a:ext cx="7341081" cy="1756454"/>
            <a:chOff x="4869610" y="4019878"/>
            <a:chExt cx="4485736" cy="10437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990" t="52956" r="62217" b="39245"/>
            <a:stretch/>
          </p:blipFill>
          <p:spPr>
            <a:xfrm>
              <a:off x="4869610" y="4019878"/>
              <a:ext cx="4485736" cy="5348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193" t="60880" r="69929" b="31698"/>
            <a:stretch/>
          </p:blipFill>
          <p:spPr>
            <a:xfrm>
              <a:off x="5011947" y="4554716"/>
              <a:ext cx="3398808" cy="50895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03" t="48679" r="51108" b="27296"/>
          <a:stretch/>
        </p:blipFill>
        <p:spPr>
          <a:xfrm>
            <a:off x="431319" y="5719313"/>
            <a:ext cx="2876257" cy="81508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969849-B151-4E90-999B-0B5A50B2025A}"/>
              </a:ext>
            </a:extLst>
          </p:cNvPr>
          <p:cNvSpPr txBox="1">
            <a:spLocks/>
          </p:cNvSpPr>
          <p:nvPr/>
        </p:nvSpPr>
        <p:spPr>
          <a:xfrm>
            <a:off x="3182899" y="6154754"/>
            <a:ext cx="1958445" cy="3882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600" kern="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&gt;260 references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4450" t="19466" r="21925" b="9867"/>
          <a:stretch/>
        </p:blipFill>
        <p:spPr>
          <a:xfrm>
            <a:off x="7851292" y="86267"/>
            <a:ext cx="4340708" cy="3217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318" y="3467578"/>
            <a:ext cx="107387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From the risk of financial products to the management of costal zones to the models for disaster insurance bad modelling may lead to wrong decisions </a:t>
            </a:r>
          </a:p>
        </p:txBody>
      </p:sp>
    </p:spTree>
    <p:extLst>
      <p:ext uri="{BB962C8B-B14F-4D97-AF65-F5344CB8AC3E}">
        <p14:creationId xmlns:p14="http://schemas.microsoft.com/office/powerpoint/2010/main" val="20036307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26" y="316836"/>
            <a:ext cx="4165661" cy="6248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661" t="26038" r="22099" b="36604"/>
          <a:stretch/>
        </p:blipFill>
        <p:spPr>
          <a:xfrm>
            <a:off x="4951561" y="216285"/>
            <a:ext cx="6581956" cy="3274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4476" y="3101907"/>
            <a:ext cx="665671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Model-based parametric insurance led to dramatic consequences for developing countries experiencing draughts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en-US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1600" b="1" dirty="0">
                <a:latin typeface="Batang" panose="02030600000101010101" pitchFamily="18" charset="-127"/>
                <a:ea typeface="Batang" panose="02030600000101010101" pitchFamily="18" charset="-127"/>
              </a:rPr>
              <a:t>Open access:</a:t>
            </a:r>
            <a:r>
              <a:rPr lang="en-US" sz="1600" dirty="0">
                <a:latin typeface="Batang" panose="02030600000101010101" pitchFamily="18" charset="-127"/>
                <a:ea typeface="Batang" panose="02030600000101010101" pitchFamily="18" charset="-127"/>
              </a:rPr>
              <a:t> https://www.taylorfrancis.com/books/politics-uncertainty-ian-scoones-andy-stirling/e/10.4324/9781003023845 </a:t>
            </a:r>
            <a:endParaRPr lang="en-GB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5185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12299" y="1343564"/>
            <a:ext cx="9502453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 algn="ctr"/>
            <a:r>
              <a:rPr lang="en-US" sz="6600" kern="0" dirty="0">
                <a:solidFill>
                  <a:srgbClr val="004494"/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An ethical problem in the use of models in economics?</a:t>
            </a:r>
          </a:p>
        </p:txBody>
      </p:sp>
    </p:spTree>
    <p:extLst>
      <p:ext uri="{BB962C8B-B14F-4D97-AF65-F5344CB8AC3E}">
        <p14:creationId xmlns:p14="http://schemas.microsoft.com/office/powerpoint/2010/main" val="918030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061" y="3752032"/>
            <a:ext cx="108664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W. Drechsler, “On the possibility of quantitative-mathematical social science, chiefly economics,” 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Econ. Stud.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vol. 27, no. 4/5, pp. 246–259, 2000.</a:t>
            </a:r>
          </a:p>
          <a:p>
            <a:endParaRPr lang="en-GB" dirty="0"/>
          </a:p>
          <a:p>
            <a:r>
              <a:rPr lang="en-GB" dirty="0"/>
              <a:t>E. S. Reinert, “Full circle: economics from scholasticism through innovation and back into mathematical scholasticism,” </a:t>
            </a:r>
            <a:r>
              <a:rPr lang="en-GB" i="1" dirty="0"/>
              <a:t>J. Econ. Stud.</a:t>
            </a:r>
            <a:r>
              <a:rPr lang="en-GB" dirty="0"/>
              <a:t>, vol. 27, no. 4/5, pp. 364–376, Aug. 2000.</a:t>
            </a:r>
          </a:p>
          <a:p>
            <a:endParaRPr lang="en-GB" dirty="0"/>
          </a:p>
          <a:p>
            <a:r>
              <a:rPr lang="en-GB" dirty="0"/>
              <a:t>P. Romer, “Mathiness in the Theory of Economic Growth,” </a:t>
            </a:r>
            <a:r>
              <a:rPr lang="en-GB" i="1" dirty="0"/>
              <a:t>Am. Econ. Rev.</a:t>
            </a:r>
            <a:r>
              <a:rPr lang="en-GB" dirty="0"/>
              <a:t>, vol. 105, no. 5, pp. 89–93, May 2015.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Mirowski, Philip. 2013. Never Let a Serious Crisis Go to Waste: How Neoliberalism Survived the Financial Meltdown. Verso.</a:t>
            </a:r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553998" y="169319"/>
            <a:ext cx="9565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Dangers of mathematization of economics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2437" y="1014053"/>
            <a:ext cx="10737012" cy="2478020"/>
            <a:chOff x="382437" y="1393615"/>
            <a:chExt cx="10737012" cy="2478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489" y="1396007"/>
              <a:ext cx="2721776" cy="193231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630" y="1396007"/>
              <a:ext cx="1992702" cy="199270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422" y="1393615"/>
              <a:ext cx="1992287" cy="199228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2437" y="3471525"/>
              <a:ext cx="107370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rgbClr val="00206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Wolfgang Drechsler       Erik S. Reinert             Paul Romer            Philip Mirowski  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r="3676"/>
            <a:stretch/>
          </p:blipFill>
          <p:spPr>
            <a:xfrm>
              <a:off x="8498912" y="1416688"/>
              <a:ext cx="2620537" cy="1946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9231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E494C48-63F5-4357-8361-8DEF98FB8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88" y="222442"/>
            <a:ext cx="11956212" cy="526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… our world is structured by numbers, visible and invisible, where truth is conveyed and reality constructed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Numbers are seductive, performative, confer to their masters' epistemic power and legitimacy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Governing the modern state, or even contesting it, without numbers is impossible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Numbers are the prevalent means to express value in our societies … Access  &amp; production of numbers reflect and reinforce power imbalances</a:t>
            </a:r>
            <a:endParaRPr lang="en-GB" altLang="en-US" sz="2800" dirty="0">
              <a:solidFill>
                <a:schemeClr val="accent5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585" t="78365" r="26628" b="7044"/>
          <a:stretch/>
        </p:blipFill>
        <p:spPr>
          <a:xfrm>
            <a:off x="4710022" y="5192836"/>
            <a:ext cx="7250749" cy="13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495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41049" y="348545"/>
            <a:ext cx="911316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r>
              <a:rPr lang="en-GB" sz="4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Paul Romer’s Mathiness = use of mathematics to veil normative stances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E42DE-5BE6-4E93-A142-B07F5FBFA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826" y="161623"/>
            <a:ext cx="2143125" cy="214312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DB565E5A-BCC4-4B2B-9FA4-B2C67515E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90" y="2639658"/>
            <a:ext cx="11785645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“The style that I am calling mathiness lets academic politics masquerade as science</a:t>
            </a:r>
            <a:r>
              <a:rPr lang="en-GB" sz="4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”</a:t>
            </a:r>
          </a:p>
          <a:p>
            <a:endParaRPr lang="en-GB" sz="44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endParaRPr lang="en-GB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P. M. Romer, “Mathiness in the Theory of Economic Growth,” Am. Econ. Rev., vol. 105, no. 5, pp. 89–93, May 2015. </a:t>
            </a:r>
          </a:p>
          <a:p>
            <a:endParaRPr lang="en-GB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419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FEC67C2-FBA1-4AD7-9A42-E6026AEAA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70" y="3034747"/>
            <a:ext cx="1129747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“striking parallels between the characteristics of string-theorists in particle physics and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postreal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Macroeconomists”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F9C6D-F23C-4703-AF19-2B30B4B31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8" y="308320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514CB6-2B41-4794-8A0E-609467200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18" y="198782"/>
            <a:ext cx="5390309" cy="249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545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B92756-E494-4E46-8334-555E5CF9F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04" t="56428" r="51522" b="36612"/>
          <a:stretch/>
        </p:blipFill>
        <p:spPr>
          <a:xfrm>
            <a:off x="5592418" y="493902"/>
            <a:ext cx="5883966" cy="715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A5DAAF-393B-431D-BF14-1FBF95A16928}"/>
              </a:ext>
            </a:extLst>
          </p:cNvPr>
          <p:cNvSpPr txBox="1"/>
          <p:nvPr/>
        </p:nvSpPr>
        <p:spPr>
          <a:xfrm>
            <a:off x="159027" y="6130643"/>
            <a:ext cx="112378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hlinkClick r:id="rId3"/>
              </a:rPr>
              <a:t>https://www.ft.com/content/be72f8e2-0144-11e8-9650-9c0ad2d7c5b5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hlinkClick r:id="rId4"/>
              </a:rPr>
              <a:t>https://www.reuters.com/article/us-worldbank-economist-romer-idUSKBN1FD38Y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44B12-789D-4D3E-A199-EC41CC481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9" t="21049" r="37391" b="8192"/>
          <a:stretch/>
        </p:blipFill>
        <p:spPr>
          <a:xfrm>
            <a:off x="0" y="493902"/>
            <a:ext cx="5592418" cy="4850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1DDF2-2A20-4E13-B064-C291D9430EC6}"/>
              </a:ext>
            </a:extLst>
          </p:cNvPr>
          <p:cNvSpPr txBox="1"/>
          <p:nvPr/>
        </p:nvSpPr>
        <p:spPr>
          <a:xfrm>
            <a:off x="5592417" y="1900366"/>
            <a:ext cx="67983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Methodological &amp; normative conflicts, including over the methodology used in the World Bank’s “Doing Business” rankings – Romer accused the bank staff of manipulating the data for political reasons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(Chile, Michelle Bachelet)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</p:txBody>
      </p:sp>
      <p:pic>
        <p:nvPicPr>
          <p:cNvPr id="2050" name="Picture 2" descr="Las escuelas de gestión francesas en el podio de la clasificación del Financial  Times | Campus France">
            <a:extLst>
              <a:ext uri="{FF2B5EF4-FFF2-40B4-BE49-F238E27FC236}">
                <a16:creationId xmlns:a16="http://schemas.microsoft.com/office/drawing/2014/main" id="{B92C51E1-EF94-4AE2-8032-20797D32E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17" y="0"/>
            <a:ext cx="1619306" cy="161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3156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0102" y="2424053"/>
            <a:ext cx="8512594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r>
              <a:rPr lang="en-GB" sz="4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… forgetting an  important continental tradition </a:t>
            </a:r>
          </a:p>
          <a:p>
            <a:endParaRPr lang="en-GB" sz="44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  <a:p>
            <a:r>
              <a:rPr lang="en-GB" sz="4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… implications for developments </a:t>
            </a:r>
          </a:p>
          <a:p>
            <a:endParaRPr lang="en-GB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D990757-294A-4F83-869D-F30BC6758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02" y="406836"/>
            <a:ext cx="757168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r>
              <a:rPr lang="en-GB" sz="4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Economics has reverted to scholasticism</a:t>
            </a:r>
          </a:p>
          <a:p>
            <a:endParaRPr lang="en-GB" sz="44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4" name="Picture 6" descr="https://upload.wikimedia.org/wikipedia/commons/d/d8/Erik_Reinert.JPG">
            <a:extLst>
              <a:ext uri="{FF2B5EF4-FFF2-40B4-BE49-F238E27FC236}">
                <a16:creationId xmlns:a16="http://schemas.microsoft.com/office/drawing/2014/main" id="{B71D6E0E-C9A0-408D-9D40-FC9CCFAD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461" y="155853"/>
            <a:ext cx="3197225" cy="22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2ABA8B-7905-458E-962E-AB9044086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993" y="2550436"/>
            <a:ext cx="2814159" cy="430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111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7A2A65-77F0-4D75-AFFD-FD579DD7E015}"/>
              </a:ext>
            </a:extLst>
          </p:cNvPr>
          <p:cNvGrpSpPr/>
          <p:nvPr/>
        </p:nvGrpSpPr>
        <p:grpSpPr>
          <a:xfrm>
            <a:off x="241540" y="212447"/>
            <a:ext cx="10873226" cy="4887741"/>
            <a:chOff x="500333" y="1802921"/>
            <a:chExt cx="10873226" cy="48877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76BCDA-22E7-4F84-9F1E-DD4F7D17C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6244"/>
            <a:stretch/>
          </p:blipFill>
          <p:spPr>
            <a:xfrm>
              <a:off x="500333" y="1802921"/>
              <a:ext cx="8497019" cy="229331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139E2C-8B46-4A27-8A73-DAF940B7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8204" y="3278203"/>
              <a:ext cx="7228936" cy="12124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0D5AA1-598A-4400-8CB0-62FE29FCF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4544" y="4273804"/>
              <a:ext cx="7108978" cy="9878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01BF72-6E03-4A3E-967C-7E54AEB40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1224" y="5100189"/>
              <a:ext cx="5849144" cy="98078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AB3D31-7A18-464D-9AB8-D32786CF9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2765" y="5900636"/>
              <a:ext cx="5800794" cy="79002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7B1D4F-3B9A-4AFA-918D-1B0F682F5C03}"/>
              </a:ext>
            </a:extLst>
          </p:cNvPr>
          <p:cNvGrpSpPr/>
          <p:nvPr/>
        </p:nvGrpSpPr>
        <p:grpSpPr>
          <a:xfrm>
            <a:off x="570169" y="4169759"/>
            <a:ext cx="5738033" cy="2140553"/>
            <a:chOff x="846214" y="4609706"/>
            <a:chExt cx="5738033" cy="21405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BF5A09-696D-41CB-B99D-949E50015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6214" y="5645039"/>
              <a:ext cx="5738033" cy="11052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00612A-3DBC-478F-A280-A981B92EB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2382"/>
            <a:stretch/>
          </p:blipFill>
          <p:spPr>
            <a:xfrm>
              <a:off x="925556" y="5526788"/>
              <a:ext cx="2889849" cy="10357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7EAA8A-037E-4DD1-9456-EE2D21E30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6934"/>
            <a:stretch/>
          </p:blipFill>
          <p:spPr>
            <a:xfrm>
              <a:off x="846214" y="4609706"/>
              <a:ext cx="1900522" cy="98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5315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44773" y="344557"/>
            <a:ext cx="9502453" cy="6170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 algn="ctr"/>
            <a:endParaRPr lang="en-US" sz="2100" kern="0" dirty="0">
              <a:solidFill>
                <a:srgbClr val="004494"/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  <a:p>
            <a:pPr algn="ctr"/>
            <a:r>
              <a:rPr lang="en-US" sz="9000" kern="0" dirty="0">
                <a:solidFill>
                  <a:srgbClr val="004494"/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Caeteris are </a:t>
            </a:r>
            <a:br>
              <a:rPr lang="en-US" sz="9000" kern="0" dirty="0">
                <a:solidFill>
                  <a:srgbClr val="004494"/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</a:br>
            <a:r>
              <a:rPr lang="en-US" sz="9000" kern="0" dirty="0">
                <a:solidFill>
                  <a:srgbClr val="004494"/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never paribus</a:t>
            </a:r>
          </a:p>
          <a:p>
            <a:pPr algn="ctr"/>
            <a:endParaRPr lang="en-GB" sz="2000" kern="0" dirty="0">
              <a:solidFill>
                <a:srgbClr val="004494"/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  <a:p>
            <a:pPr algn="ctr"/>
            <a:r>
              <a:rPr lang="en-GB" sz="2800" kern="0" dirty="0">
                <a:solidFill>
                  <a:srgbClr val="004494"/>
                </a:solidFill>
                <a:latin typeface="Batang" panose="02030600000101010101" pitchFamily="18" charset="-127"/>
                <a:ea typeface="Batang" panose="02030600000101010101" pitchFamily="18" charset="-127"/>
                <a:cs typeface="Garamond" pitchFamily="18" charset="0"/>
              </a:rPr>
              <a:t>Ceteris paribus or caeteris paribus is a Latin phrase meaning "all other things being equal" or "other things held constant" or "all else unchanged“ (Wikipedia)</a:t>
            </a:r>
            <a:endParaRPr lang="en-US" sz="2800" kern="0" dirty="0">
              <a:solidFill>
                <a:srgbClr val="004494"/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  <a:p>
            <a:pPr algn="ctr"/>
            <a:endParaRPr lang="en-US" sz="9000" kern="0" dirty="0">
              <a:solidFill>
                <a:srgbClr val="004494"/>
              </a:solidFill>
              <a:latin typeface="Batang" panose="02030600000101010101" pitchFamily="18" charset="-127"/>
              <a:ea typeface="Batang" panose="02030600000101010101" pitchFamily="18" charset="-127"/>
              <a:cs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984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51068A4-670E-421C-89A3-C8D245358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23" y="5966005"/>
            <a:ext cx="11521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>
              <a:spcBef>
                <a:spcPct val="0"/>
              </a:spcBef>
            </a:pPr>
            <a:r>
              <a:rPr lang="en-US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Philip Mirowski, 2013, Never let a serious crisis go wasted, Verso Books. </a:t>
            </a:r>
          </a:p>
        </p:txBody>
      </p:sp>
      <p:pic>
        <p:nvPicPr>
          <p:cNvPr id="3" name="Picture 8" descr="http://www.timeshighereducation.co.uk/pictures/140xAny/5/0/6/11506_never_let_a_serious_crisis_go_to_waste_by_philip_mirowski.jpg">
            <a:extLst>
              <a:ext uri="{FF2B5EF4-FFF2-40B4-BE49-F238E27FC236}">
                <a16:creationId xmlns:a16="http://schemas.microsoft.com/office/drawing/2014/main" id="{E5E78A9F-E668-4BFD-853F-3E546093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7896" y="172560"/>
            <a:ext cx="3447222" cy="5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86A7FDE-BECD-4AB4-898A-C33460F3F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22" y="172560"/>
            <a:ext cx="817287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>
              <a:spcBef>
                <a:spcPct val="0"/>
              </a:spcBef>
            </a:pPr>
            <a:r>
              <a:rPr lang="en-GB" sz="40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 case of DSGE, dynamic stochastic general equilibrium models</a:t>
            </a:r>
          </a:p>
          <a:p>
            <a:pPr>
              <a:spcBef>
                <a:spcPct val="0"/>
              </a:spcBef>
            </a:pPr>
            <a:endParaRPr lang="en-GB" sz="40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spcBef>
                <a:spcPct val="0"/>
              </a:spcBef>
            </a:pPr>
            <a:r>
              <a:rPr lang="en-GB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Rational expectations of agents</a:t>
            </a:r>
          </a:p>
          <a:p>
            <a:pPr>
              <a:spcBef>
                <a:spcPct val="0"/>
              </a:spcBef>
            </a:pPr>
            <a:r>
              <a:rPr lang="en-GB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Efficient market hypothesis </a:t>
            </a:r>
          </a:p>
        </p:txBody>
      </p:sp>
      <p:pic>
        <p:nvPicPr>
          <p:cNvPr id="4098" name="Picture 2" descr="Image result for philip mirowski">
            <a:extLst>
              <a:ext uri="{FF2B5EF4-FFF2-40B4-BE49-F238E27FC236}">
                <a16:creationId xmlns:a16="http://schemas.microsoft.com/office/drawing/2014/main" id="{CD623D2B-1A9D-4DAA-ADFD-BC6DD3BC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843" y="2268270"/>
            <a:ext cx="2954270" cy="307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4E7D9173-294A-4F88-BDE4-4071318BC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4777538"/>
            <a:ext cx="35731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Philip Mirowski</a:t>
            </a:r>
          </a:p>
        </p:txBody>
      </p:sp>
    </p:spTree>
    <p:extLst>
      <p:ext uri="{BB962C8B-B14F-4D97-AF65-F5344CB8AC3E}">
        <p14:creationId xmlns:p14="http://schemas.microsoft.com/office/powerpoint/2010/main" val="29851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51068A4-670E-421C-89A3-C8D245358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23" y="5966005"/>
            <a:ext cx="11521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>
              <a:spcBef>
                <a:spcPct val="0"/>
              </a:spcBef>
            </a:pPr>
            <a:r>
              <a:rPr lang="en-US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Philip Mirowski, 2013, Never let a serious crisis go wasted, Verso Books. </a:t>
            </a:r>
          </a:p>
        </p:txBody>
      </p:sp>
      <p:pic>
        <p:nvPicPr>
          <p:cNvPr id="3" name="Picture 8" descr="http://www.timeshighereducation.co.uk/pictures/140xAny/5/0/6/11506_never_let_a_serious_crisis_go_to_waste_by_philip_mirowski.jpg">
            <a:extLst>
              <a:ext uri="{FF2B5EF4-FFF2-40B4-BE49-F238E27FC236}">
                <a16:creationId xmlns:a16="http://schemas.microsoft.com/office/drawing/2014/main" id="{E5E78A9F-E668-4BFD-853F-3E546093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7896" y="172560"/>
            <a:ext cx="3447222" cy="5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86A7FDE-BECD-4AB4-898A-C33460F3F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22" y="172560"/>
            <a:ext cx="81728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accent2"/>
                </a:solidFill>
                <a:latin typeface="taleb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aleb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aleb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aleb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aleb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aleb"/>
              </a:defRPr>
            </a:lvl9pPr>
          </a:lstStyle>
          <a:p>
            <a:pPr>
              <a:spcBef>
                <a:spcPct val="0"/>
              </a:spcBef>
            </a:pPr>
            <a:r>
              <a:rPr lang="en-GB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 US senate and Queen Elisabeth perplexed…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48049-C3ED-41EE-8308-70CEB1330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3" y="1626166"/>
            <a:ext cx="3429000" cy="3429000"/>
          </a:xfrm>
          <a:prstGeom prst="rect">
            <a:avLst/>
          </a:prstGeom>
        </p:spPr>
      </p:pic>
      <p:pic>
        <p:nvPicPr>
          <p:cNvPr id="23554" name="Picture 2" descr="Image result for british quenn">
            <a:extLst>
              <a:ext uri="{FF2B5EF4-FFF2-40B4-BE49-F238E27FC236}">
                <a16:creationId xmlns:a16="http://schemas.microsoft.com/office/drawing/2014/main" id="{713031C7-4B30-4087-A757-4B2044424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t="-1972" r="5451" b="1972"/>
          <a:stretch/>
        </p:blipFill>
        <p:spPr bwMode="auto">
          <a:xfrm>
            <a:off x="4229076" y="1526236"/>
            <a:ext cx="4158011" cy="352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timeshighereducation.co.uk/pictures/140xAny/5/0/6/11506_never_let_a_serious_crisis_go_to_waste_by_philip_mirowski.jpg">
            <a:extLst>
              <a:ext uri="{FF2B5EF4-FFF2-40B4-BE49-F238E27FC236}">
                <a16:creationId xmlns:a16="http://schemas.microsoft.com/office/drawing/2014/main" id="{2C1A3D7C-E43D-423D-A7F6-48ABCA28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6646" y="278295"/>
            <a:ext cx="4019824" cy="60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4872E7-9909-4BAE-82CB-7BD230C5EE1A}"/>
              </a:ext>
            </a:extLst>
          </p:cNvPr>
          <p:cNvSpPr txBox="1"/>
          <p:nvPr/>
        </p:nvSpPr>
        <p:spPr>
          <a:xfrm>
            <a:off x="318052" y="383091"/>
            <a:ext cx="76332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DSGE hearing in the US senate, with sworn testimony of economists such as 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Sidney Winter, Scott Page, Robert Solow, David Colander and V.V. Chari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to understand how ‘theorists tools’ had come to be used as policy instruments and why these instruments were all but useless in anticipating the economic crisis</a:t>
            </a:r>
          </a:p>
        </p:txBody>
      </p:sp>
    </p:spTree>
    <p:extLst>
      <p:ext uri="{BB962C8B-B14F-4D97-AF65-F5344CB8AC3E}">
        <p14:creationId xmlns:p14="http://schemas.microsoft.com/office/powerpoint/2010/main" val="15603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783" t="30566" r="29103" b="32578"/>
          <a:stretch/>
        </p:blipFill>
        <p:spPr>
          <a:xfrm>
            <a:off x="128283" y="-49846"/>
            <a:ext cx="8039818" cy="3464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792" t="21510" r="50402" b="10944"/>
          <a:stretch/>
        </p:blipFill>
        <p:spPr>
          <a:xfrm>
            <a:off x="7194431" y="-1"/>
            <a:ext cx="4997570" cy="6828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39" y="3554082"/>
            <a:ext cx="1980123" cy="283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2543" y="3464216"/>
            <a:ext cx="38818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“Beware ‘optimal’ model-land quantities obtained from imperfect simulations”</a:t>
            </a:r>
            <a:endParaRPr lang="en-GB" sz="32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2083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470CA5-7606-4D27-AC10-C43CC242ED60}"/>
              </a:ext>
            </a:extLst>
          </p:cNvPr>
          <p:cNvGrpSpPr/>
          <p:nvPr/>
        </p:nvGrpSpPr>
        <p:grpSpPr>
          <a:xfrm>
            <a:off x="252134" y="258395"/>
            <a:ext cx="11687731" cy="6114269"/>
            <a:chOff x="2614407" y="3269544"/>
            <a:chExt cx="7557563" cy="29482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98B92A-B1F2-4401-9D5C-FC9FC3DE9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775" t="15067" r="9025" b="71769"/>
            <a:stretch/>
          </p:blipFill>
          <p:spPr>
            <a:xfrm>
              <a:off x="2740794" y="3269544"/>
              <a:ext cx="7431176" cy="7838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D38660-F5CC-4579-A0CD-C7FCFC893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207" t="36539" r="8702" b="15128"/>
            <a:stretch/>
          </p:blipFill>
          <p:spPr>
            <a:xfrm>
              <a:off x="2614407" y="3923274"/>
              <a:ext cx="6506141" cy="2294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226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CA397A-7706-4A5B-B81B-575BFB2035BC}"/>
              </a:ext>
            </a:extLst>
          </p:cNvPr>
          <p:cNvSpPr txBox="1"/>
          <p:nvPr/>
        </p:nvSpPr>
        <p:spPr>
          <a:xfrm>
            <a:off x="212033" y="3778526"/>
            <a:ext cx="66312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Modelling gamma as a constant calibrated during periods of market growth simplified the pricing of financial products (e.g. CDO) but led to disasters when the market went the other way </a:t>
            </a: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https://www.wired.com/2009/02/wp-quant/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A59A6-ACAD-4F42-B170-734B7FBD4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" t="10622" r="5870" b="52238"/>
          <a:stretch/>
        </p:blipFill>
        <p:spPr>
          <a:xfrm>
            <a:off x="-125897" y="0"/>
            <a:ext cx="12443793" cy="2782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331608-BBFC-4C46-89DA-DBAA7C4B0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47" t="39802" r="40978" b="50000"/>
          <a:stretch/>
        </p:blipFill>
        <p:spPr>
          <a:xfrm>
            <a:off x="212033" y="2929677"/>
            <a:ext cx="6983897" cy="848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32E1D3-BB7E-4CDB-B192-BE78AEB5D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8" y="2364658"/>
            <a:ext cx="4493342" cy="44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001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E0C8E-BB84-4917-B90A-6688C7BB8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" t="48308" r="1413" b="9353"/>
          <a:stretch/>
        </p:blipFill>
        <p:spPr>
          <a:xfrm>
            <a:off x="145774" y="66261"/>
            <a:ext cx="11900452" cy="2902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4B070D-E7B5-4999-963B-8F305AAB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02" r="80193" b="65031"/>
          <a:stretch/>
        </p:blipFill>
        <p:spPr>
          <a:xfrm>
            <a:off x="8242852" y="3054626"/>
            <a:ext cx="3803374" cy="1669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04FB85-3518-4777-94D9-9F54D14A55B7}"/>
              </a:ext>
            </a:extLst>
          </p:cNvPr>
          <p:cNvSpPr txBox="1"/>
          <p:nvPr/>
        </p:nvSpPr>
        <p:spPr>
          <a:xfrm>
            <a:off x="145773" y="3097696"/>
            <a:ext cx="82428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Speculative scenario in which ten uncertain input probabilities are increased by an arbitrary 10% — as if they were truly equally uncertain — with no theoretical or empirical basis for such a choice</a:t>
            </a:r>
          </a:p>
        </p:txBody>
      </p:sp>
      <p:pic>
        <p:nvPicPr>
          <p:cNvPr id="1026" name="Picture 2" descr="Download Crying Face Emoji Icon | Emoji Island">
            <a:extLst>
              <a:ext uri="{FF2B5EF4-FFF2-40B4-BE49-F238E27FC236}">
                <a16:creationId xmlns:a16="http://schemas.microsoft.com/office/drawing/2014/main" id="{D88F3CEB-C78B-44E3-A4CD-66E6C97E8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826" y="4810537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7546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5" t="24906" r="63490" b="57233"/>
          <a:stretch/>
        </p:blipFill>
        <p:spPr>
          <a:xfrm>
            <a:off x="405442" y="163897"/>
            <a:ext cx="4278702" cy="1224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61" t="27044" r="54859" b="57988"/>
          <a:stretch/>
        </p:blipFill>
        <p:spPr>
          <a:xfrm>
            <a:off x="2173856" y="1492369"/>
            <a:ext cx="5374257" cy="1026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03" t="48050" r="69575" b="35346"/>
          <a:stretch/>
        </p:blipFill>
        <p:spPr>
          <a:xfrm>
            <a:off x="3614468" y="2691434"/>
            <a:ext cx="3562710" cy="113868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69610" y="4019878"/>
            <a:ext cx="4485736" cy="1043797"/>
            <a:chOff x="4869610" y="4019878"/>
            <a:chExt cx="4485736" cy="10437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990" t="52956" r="62217" b="39245"/>
            <a:stretch/>
          </p:blipFill>
          <p:spPr>
            <a:xfrm>
              <a:off x="4869610" y="4019878"/>
              <a:ext cx="4485736" cy="5348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193" t="60880" r="69929" b="31698"/>
            <a:stretch/>
          </p:blipFill>
          <p:spPr>
            <a:xfrm>
              <a:off x="5011947" y="4554716"/>
              <a:ext cx="3398808" cy="50895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548113" y="5227607"/>
            <a:ext cx="3614467" cy="1035172"/>
            <a:chOff x="366623" y="5210354"/>
            <a:chExt cx="3614467" cy="10351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1627" t="70063" r="68727" b="20629"/>
            <a:stretch/>
          </p:blipFill>
          <p:spPr>
            <a:xfrm>
              <a:off x="366623" y="5210354"/>
              <a:ext cx="3614467" cy="6383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2193" t="80253" r="72972" b="13961"/>
            <a:stretch/>
          </p:blipFill>
          <p:spPr>
            <a:xfrm>
              <a:off x="465827" y="5848710"/>
              <a:ext cx="3027872" cy="39681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4450" t="19466" r="21925" b="9867"/>
          <a:stretch/>
        </p:blipFill>
        <p:spPr>
          <a:xfrm>
            <a:off x="7851292" y="129399"/>
            <a:ext cx="4340708" cy="3217588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5444834" y="5563544"/>
            <a:ext cx="1955942" cy="0"/>
          </a:xfrm>
          <a:prstGeom prst="straightConnector1">
            <a:avLst/>
          </a:prstGeom>
          <a:ln w="1111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7886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1319" y="432582"/>
            <a:ext cx="7106905" cy="1942627"/>
            <a:chOff x="366623" y="5210354"/>
            <a:chExt cx="3614467" cy="10351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627" t="70063" r="68727" b="20629"/>
            <a:stretch/>
          </p:blipFill>
          <p:spPr>
            <a:xfrm>
              <a:off x="366623" y="5210354"/>
              <a:ext cx="3614467" cy="63835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193" t="80253" r="72972" b="13961"/>
            <a:stretch/>
          </p:blipFill>
          <p:spPr>
            <a:xfrm>
              <a:off x="465827" y="5848710"/>
              <a:ext cx="3027872" cy="39681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450" t="19466" r="21925" b="9867"/>
          <a:stretch/>
        </p:blipFill>
        <p:spPr>
          <a:xfrm>
            <a:off x="7851292" y="129399"/>
            <a:ext cx="4340708" cy="321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03" t="48679" r="51108" b="27296"/>
          <a:stretch/>
        </p:blipFill>
        <p:spPr>
          <a:xfrm>
            <a:off x="431319" y="5719313"/>
            <a:ext cx="2876257" cy="81508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969849-B151-4E90-999B-0B5A50B2025A}"/>
              </a:ext>
            </a:extLst>
          </p:cNvPr>
          <p:cNvSpPr txBox="1">
            <a:spLocks/>
          </p:cNvSpPr>
          <p:nvPr/>
        </p:nvSpPr>
        <p:spPr>
          <a:xfrm>
            <a:off x="3182899" y="6154754"/>
            <a:ext cx="1958445" cy="3882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600" kern="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&gt;260 references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2079" y="5679172"/>
            <a:ext cx="314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Anthony </a:t>
            </a:r>
            <a:r>
              <a:rPr lang="en-US" sz="2800" dirty="0" err="1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Fauci</a:t>
            </a:r>
            <a:r>
              <a:rPr lang="en-US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endParaRPr lang="en-GB" sz="28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585216" y="2514600"/>
            <a:ext cx="4965192" cy="2121408"/>
          </a:xfrm>
          <a:prstGeom prst="wedgeEllipseCallout">
            <a:avLst>
              <a:gd name="adj1" fmla="val 105895"/>
              <a:gd name="adj2" fmla="val 3672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192331" y="2766016"/>
            <a:ext cx="3569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“there is no number-answer to your question”</a:t>
            </a:r>
            <a:endParaRPr lang="en-GB" sz="28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r="16468"/>
          <a:stretch/>
        </p:blipFill>
        <p:spPr>
          <a:xfrm>
            <a:off x="8563161" y="3595617"/>
            <a:ext cx="2666117" cy="26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246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267A82-4F19-49CB-84C8-8419E5CDA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675037"/>
            <a:ext cx="3805477" cy="5507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DCF51D-8032-44C8-B3E5-FF720DDDAE62}"/>
              </a:ext>
            </a:extLst>
          </p:cNvPr>
          <p:cNvSpPr txBox="1"/>
          <p:nvPr/>
        </p:nvSpPr>
        <p:spPr>
          <a:xfrm>
            <a:off x="4680113" y="1797681"/>
            <a:ext cx="70242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“keep in mind at every step that the best use of metrics </a:t>
            </a:r>
            <a:r>
              <a:rPr lang="en-GB" sz="3600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may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be not to use it at all” </a:t>
            </a:r>
          </a:p>
          <a:p>
            <a:endParaRPr lang="en-GB" sz="36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en-GB" sz="36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93912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data:image/jpeg;base64,/9j/4AAQSkZJRgABAQAAAQABAAD/2wCEAAkGBxQTEhUUExQVFRUXGBQXGBcXFBgYFBcYFhYYFxgXGBcYHCggGBolHBYVITEhJSkrLi4uFx8zODMsNygtLiwBCgoKBQUFDgUFDisZExkrKysrKysrKysrKysrKysrKysrKysrKysrKysrKysrKysrKysrKysrKysrKysrKysrK//AABEIAPEA0QMBIgACEQEDEQH/xAAcAAABBQEBAQAAAAAAAAAAAAADAAIEBQYBBwj/xABDEAABAwIEAwUGAwcDAgYDAAABAAIRAyEEEjFBBVFhInGBkaEGEzKxwfAH0eEUI0JSYnKSM4KyQ/E1U3OEwtIVFiT/xAAUAQEAAAAAAAAAAAAAAAAAAAAA/8QAFBEBAAAAAAAAAAAAAAAAAAAAAP/aAAwDAQACEQMRAD8A8UFUpmYp5oIRCAlOoQmkHVMldDygle+MRCH7ySJQ/fFIunVBM9/EQpDXgqrbEqyY1oQPa9FYwHUoYqDknZuQQBLLozdF2TySAKAzQ3LpdNA7kzKSu+4cg7nymUGpxcHUadFXYxxDiJKjygl4nF5jICdhsXDlClJBteE8U0utRha+YLyjD1y0rY+z/Fs1p6INgU3fdMoVJCfqgRuklKSBqUJQkEHJXVxJB5KGkJpaULOea6KhQdLFwsSFQp4rlAPKuQjiuNwnCs3kgdg6F7q6/ZRZVlHENBBVzh6rXCUAhhgntpQjpMeEA20V1whSC+yjZ47RiEHWO6LtSrayD/8AkWbOgf2mfDRTaWGdUAysa4HQucWz4IMvjcM4umJUT3ZW4OBcLOa1o5tfp1mEF2AaAZe4g6yGPaJ0Nod6IMa1t1KbQbuVf4ngYf8A6bmOj+FriDzBAOip6/CyOYOkHX5X70EZzGKfwlwa6QdVWVMO4ahNY8jRB6Rw7HC11bsqArzDCcVLdVouH8c0v6oNekVW4fizTqQpbcWw7oDELiY145p0jmgdI6pJtua6g8cIXF2VxASjTzFFqMDdVacJwrfdlztVT4h0koESJRg1qDSpyiUaJJhBY4Lh4ddWtHDhogImFohrQER6CHijCTCIRW4b3hgkAaTv4LR0OHU8LRD6lDMXCW5jJPKRoAgx1THbN7R6aePJQ3Nc4y6/KfhH0Wzp8NNXt1GhgNxTptDflspmB9kaZMkGSZuZGpQZfhOFMghmcxpYAdb/AAqfi+B4l0ucbQeyNANhO63+A4Oxo7I1gzpMdBoFbNwbHWieesIPHcPRqNlpkW8JB0PMFDrSZIZaxym8Gb5dxMyvWa3AGF2g7o6gyqrFeybYsI3J87R5IPL8Q9zTMmdQdx07lNwnGzHu6rRVbG+oBvLTrstHjfZQu01M7cwqWp7JVAR0Gx32hA+thsNUDTTcdD2T8XeDob+Kr+JcHe0SBLDYERsN+qi4um+k+CY3tr3qXw/EuBgOcAYkTLSN7GyCgr4ct0Mx6KO1xGi1HFeGtvUpiSLPbNxyOXcHosu5sIJNPHPG6l0+NPGqqUkF/S9oSOil0/aTqsqkg2H/AOyjmUlj0kCXVxJBKZiiBCHQZmKZTjdGp1ANEErC4fU7ImBZLydgojsSYgbqxwTcoQWLXoj3SYGvXRRGXIjnZX3DcCHOY2xzu2a5zpn4dEFj7L4GXCSDEudrccjaAEfHziMQT8TQbDQBo0A6KbxSoKVMUWUwIs4kkmethJQuHYY5d+o5R3IJeEw4Jk/O9tv1V1h6O0ef0QeD0Dln7v8ARW+HoRFvzQdZR5+CPRYLRZHFPv3ThSGqAJEJhOxUg0VHq0TqL+KCLVojp+Sr8ZhwfD1Vt7qdtvBRqlHdB577T8LkXFwst+y5co30MddCPVep4zCBzS03BFucjYrF43CgNewi4gtjUt1H5II/uS8NDSc0ZW52hp5xmFnTCxXEmnMZEEEgiIgjVbzh1TMzKRIabPBvrYR0KzvthhyKgqRdw7VwRmFibc9UGYST3BMQJJJJAkkkkD3i6T2Qu1XSZTQ7mgdTpk6JPYrXAubHgoj29ooFgKEuurRxGi5hqMNlODQgfhWnOI1kGB0IXoXBD7lzHtbmqus0GzW/1OOsdBqe5ZL2XFLO91S+Vs5QDflJ2C0jceIOodUmCBFjaGjYASgmcVqBxJ1JOoaYtPrJt5o2FaYaI1Im/Mxsm0aBJY5wAbMAQRoABPr5qTlAceTdzv3eKC84YyG90juvoOqtsM2IP0VJgsWAGtkTyGxmbn6K3p1T3/JBYMcAB9+ic5gNwbzuoJrWvGidSqblBKNO5MwOSa+lN9vvZCpVR/MRKJ+0fqgA9nNQ61PWBofFWNV0iN1DxNkFRXp+V5HeYWQ4lRl2YXs4Xi/etXxBwHkT5CVRYml2SDsJtrf9EFbwamxlWCBeIkDR2xtoqj2/4e2m8AWvlufiB0kDcaStJwtjHvyQRYEdecHooX4n0AKdOTsANIhriwu01+D1QeT1RBKYjYs9o958YQUCSSSQJJJJA9rtiuEJq6EDwSp2ApE+aiUKWYq6pMyhAR3JBrVIEbogulSpCZddATggipfNLgQA0SSdbg9yvOH4803Z4Jc0HKcpyh21vNQeCvazFUHWgVGgzcAO7JPkSt37RcNdl7BENc4AhsGCYiQfogfgaxq0Wu5Nkm1/uEbFUjnLXEATMiSXbABusaoFKh+zOZTdAo1tXTlNJ7SDJJECm6PPvUwVWljj/wBV7nNccpGXtFsM5jWDygoC4bDgw1hOt8zekeXqp7MA+kJ1AsCH5hfefoVRft9Rhe1oyU6bSWm5dUgSWtI3J3MeKPw/2sdVLcrGkGn7x7Qe0y8GeRiDCDWYCuHDK7XWYsQfv0RKuHMxaBy1mVXU6hDmlt2kGNNRfL4ifJWtOuHjMBaJnn9wgE+imlhvumjFgMzO6jpIOkqqxXFaz8wZDReHZXRpazQST1QWpq+ii4ir+arPe12ASaVURfIYIJO4eGmPNQcVxYCQRGtjIgjroUBMc6XEa6C2zbH81W13nK541JMeRDbdylF8tzC5dTt3yWg+qbUplzQAQIuegOw8kD/ZJg95mOmVwv8Awh2hHSSs97cVX1GOY6ewxzLjdr3Gx3281p+G4ce5c4a5bZTsHX8tVkOO4rM97HEWfMwdXhzTfvDSg8yqCDBTFZ8XpAVPFwPgYlVrtUHEkkkCSSSQJFpU50TGNkwrTCYfLqgJhqQapMpia9yAzTF1EqYkTEoGKxBiAoA1QbT2Qotq4hrHbsqkd7abiPVes18L7zKypIBDaoGhJLnA+ULwvgWNdSqe8aZIDx/m3L4a+i9l4TxoYmo1wBApMcwTfM4uaSAehPqgP7p1KWvcS1wIJGrpkZXHaBFlyvh35mGCbNGYQTLRBvorZlnFjoIJzyRrmm0bjVd937p4iCx38Ju0Hfu8EEWjA+Jk8yBbxCWIw7XG1Not3HkrtgaR8B8CCBy1CG+kQCQI7zf0QZrjVItY2mA6XuY0AOjeZltwABqrWhNJha0mIiT2o6ibqBWw597mcc9S4mPgZybsNlK4hVENHdbnzQVXDa+cF9R2cS4thpAgPgEsuJsf0TOJ+0T2U3uptblptkhxh7ulNp1KncMolrDTcI92TkOUAOY85h4tzZT3dUZlBslj2Ax5X3Hegy1P2ppVyQ6mIAaKj2nM3tDUOEb202T8S+4aCC14JYNQYBLhB6AqzxnB6WV2VrWg/F2obHUA3UHCkAsMdmk03FpBnsNGxNvRA7hWGLWBjhBGZ4nZrrs9DMJmMxAYHcxA1tPX73QcRi8b711NlOnRpsAHvqn7yq5uXsyGuAzRaQqHHUnZu1UfUEuLtGi4yzA6ncoNFSrtptylxDXkukaNsIiNjJkdyzvHqZLgRuwHmJbN/vqicQb7nJLYaQMrTd2URa2/TkVV8Yx/up7JHZlsm4zXA8jogzPG3dsnqfUyqtz5UvGVM9+n1KhlBxJJJAkkkkFnhKEaqZK5CFUqIHvcoziZhcqYkQYQhXAHMoFioAUQFIuXAgvOE1AGmNYEmNLiLr1L2IpZaNJxJgmsRt8bs30svJOG4uAWQILg4k69kQAegkle08FpRgqLjNjTItbUty+RQabEMMtfEyMv5LtenLQeV296k1Hdk6Ei4HlqhYQRmBIsSCd5JJlB1lcloyaRd11XYio7NEmBB63RxXyuc0mxlzeRm7gOoPzQMVRJktMGB3Ha4QcwtPM4vgwbeSj8Wflg92vVSuHVzTlrrEfeiicZxrHODZAOp1JMcgL+aA2FIDwKmh+GNj17/op9bAtJEEgGLi58lSGpmDWsEuzNOhtBBvPcrltYs6sJ8j+SCNi8Ly7Ublob53MqBUDWy6weJIMWnnHMLQYiCFl8e65B01HMHT6oKXiHFCGmTLiDM6xNu9VvCMO573McYzNDnE3De0AIHPoptdmYlxEy4x4EN88yseH4SthKodiGMDKnw5TmfNiGx/PYQNNUA+PRRFOvVj3dIudlPxVY0F7kl2XwXlHHca6q5z3mXPc5xGwm/wCngvSfxNxjhhQ+qMtSs9rGM191Sp9sj+5xiV5FUqE6oGAriSSBJJJIEkkkguHvUOrWRnVg0XUB75Qde/ZDXUalhHu0BQBShWLOEu1JA9VIp8MbuSfED0QQeFYF1aqyk3V7g3uk3PcBJ8F9EcEZ73DGlEZcwE7ZYAPTQLyb2N4eP2lr2tEU4Lj/AHEMA63PovXeHxTdVEwA8n/IB0nzPkgn8JqBzAbXmR3dk/IoNNhDyOUEXER1Q8HWIdUDfhDrT/UAT6ynOEOkzBEfkgBxqnFJzhdzJe3qWics7AiR5IfDsWSB7xjmaHTMI1sWzzGqvcPRJEOHfZRH4Y0HZmCWO1buDOrfDZAWth6VUQMrwIi/avruColXhzKQ7DQ0XmBc9SdT5qwr0muAOVjpuDF+48lU8S4c2TlLm/2uI9CgjuqBtzrc8h6+KsGVJE3IWZq4Cpmg13lvIhp9YV3hWOy3OtgY1i2yB7K2rOWh6H7hU3EmQ5/LKfp+iv24UAOdM7cupIVZS4c7EPcAS1kZS/UydQ0c+qCp9msPnIeXZWsJh0aO3cOZGgA6laD2iwQfh89Aj3lMiowySHPZ2gDO9t1bYPgtKg1oAnL2WzzJAi25OpUfi+HNJxcHFtNwc15AnLMhtQAnUTfog8K9vvaP9sqU3Ns1rR2dw43f6iPBY9a/8SOEvw2KAc73gLGlr8oGaNZy2Jk69VkECSSSQJJJJAkkkkEvHG6ZQwzn6ac9lPZggbu7R9FMpiI6eSCPhMAG3NzzOg8FYMcBbX5W2tso3PW6c1+kaiCO8ICOJcfKE0zJjQIrQIzN0Nu48k9rBG+nnJugtPY3FZMQGi4qZWnmCCHA+h816u2lmqOga+7Hk0m/W4Xl3sLhS/GNgfA1zvEjKPmT4L1Hh+MFKvUY9vZIa5rt7AAk+SA9LCTUIv2mtIHUGCrOvhrAd08hCjY5vaa5pvfKZsZvlKJRxOZp5+oOkILCnVt802uRBET0Q8M/MyZ0MdxQqx7MiRGp1Ou3JBX43NSOZklu45dUBtf3gub620NtR0V2KYLLkXsQDz79SsxisKaVQN/hMlnQ6uYfmPFASqy50kXSwhEgTABv5ajxQa2JNzvZBwtSXk7AWHU3P0QTuKY6Gm4sD6CVOoO93hW5TDsucOvqBmvGyzfGa4bScXENbFyTEDcq3q4oVIpUyCcomD8LABc8pGg3QRKvHaoxDGPYcpbnBbBbcHtOkgyIjKAfila6BWogWJcG7bLH8SP/APQx40ZSqZt7PfTbPfAdC0nBWNYPhN9JJm99tO5B55+KHATUw9h+8oZns/rp2zN7xAK8UX1VxzBipINrTziQb93NfM3HsIKVeowaZiR3HRBXJLq4gSSSSBJJJINKQIiQAOX1Ka0jqnx49efguZSgQjS8FNLe/wC9F1PfcRuB6aoGYd5a4i0O9CN+9TKR7JsNBz1mJibqtrNtbUEEfVTMO+QfvW/5oLj2d4x+zYkVSJYey6NhM5usfVeqGtTxDWwQHQSwje2gPcvGHAOHd05qfwjjdWgQ1r3Fg/h/l6sMSw3/AEQesYKoW/u6twdHbg7tMaRsprRs742izrAvbsf7gstw7jjKzP3vab/OLOA/qHlcaK8bIaSSCyezUbdzbWMC8c0Fhh6jtYtcHkesc1LNSCc1hFoGoULA4ouYIiQTPebgjkCpmKphwa50kAz8Rnl9UD8E8CGmNZBv8gED2kwYqUyRq05hGtrn0lSqFFsmCRcak/IqxqMlqDzKtiC6doMHv6dIg+KDW4g2ixzp0Em2nTqTyReOYc4fERfK8Q08iJIHkXDwCFgeDmtnqO+Cix1UCLF4HZn/AHIG8OwL3ubWrw94LS2kP9Kk43Bf/wCZUFjyC1DOF5Xuewg1XwHvfq/vjlsicPw0NsOQPfqSrB7YHQAn0070FFTwppse7NmqVWw87STlYGg6NH5rRcNpADUkgXJO6qw3O8NHwMiTGrm3MdBceKvqNLKyefJBR8f4gGUHkXcWuHqRPcJXzhjHe+ruI0JIH9o0Xrv4kcS93TeJh0PiOTrAeZnwXk/CacAuI1sPBBFr4AjS/TdQy1aVzhFwJ5Dlz71Gr4ZrpkHvGv6oKJJTMRgi2+o9fJRIQcSTsq6g1Zo3+55prRaNCd9u7opLR98o+/mU6pSBF0ERzOuiHliD8/zUsDLAPfm3+9fJDcweHpf7+SCM+lr1+qHhiQS3lz5bFSTTseev0I1UWvbtcvkgltqQd489URwi4nzg9dFGdcfc33RqD9j37n5IJ2HxrqR94wi2rbw4bgjutK3FPFvwxYZ/c1Wtex5E0yHCey7pMEbQV5/THkfvXQr078KeKUqjH8OxDWvY6X0g8SO1OZgnQ6kd5QSKONIqS0QbAt2JJFvK4Kv6tcOEbET0trJVFx/2cODr0TRefdPeSwEnMxzADkk6tImOUImNxoEMbPanvjfRBf4DEOg2GsDnA5qxbUsPvwVLgsG4tlxyi1hpHUqdSEW3QZX8Rag/Z3VIlzMrm85Dhb1Wm9w2nwxgAGasKWaNzUgnwF1mfxGdkwVV0Zg0NMaT2hqVI4V7VU8bgsIGMfTLXBha4WllJwlrtHCYQXmENncg4+MAIOPqOyhv8TpNtlKpN7JI/l8ZcSPoomIOau4DRsM8gJPnKCXgMGGtEWmB11Vpi7NjSyHhKdhKbxmqAwneEHgf4rY4Gu5o5NHfFz9FnsLThjZ5T+ak+2zS7Gw68wf8r6JZIsEATIiO/r9/mmlsX5orxvouMuI/RAHKo1TBB51gqbA6/NLSCPl0KCp/YX8h5rivfd/0+qSCa2kL9sC2kHxHTr5IzgLjMLX0IHUfn4BQhWO7S2NtdNuu9+YlFZV0+57ue9+8oDVKVj2m+d4Ov6+ATLtlpg6wRlm53PlrbTkutP00iddvvW6HVaDsD3fTn39ZQPawExI3Gv1O33uodaiR1j1+906k8g/FuD0KJTqjRxF4AsfPTZBCoOiGnS8dxMlPAF9j0vzR8bhANHA6xqPU6z96IAM357bgixHKbIJFM/1DzvtoD5Kbg8Q6k9tSme3TdnbDtXMNh3fSVV03wRyUkVBH33IPbPb/ANo8N+wUnud+8rNbVoNHxZgASf6WwSCT/MvNcD7We7qB/uc8CO1UvE32PILOVcU5+UF0hrQxjSTDWgzlbOgkk+KZERKD1rhv4gYWpAqZ6B/rBdTnS7qeneVpsNWaTLDmaR2S27SOeYarwVnZ6mNJsNdeZsrPgfH62GqZ6LzBIL6bjNJ4m/ZmGnqEHpHt9SD8JUpz8Zps/wAqjR9VL4Fw4u4bR903t0y2o1u7mtmWDqWk+KoMTxlvEqIGHGXEMIqOwz3APcGzei8gCrBItYrTY/EVcLwd1SmMtVtBoE2NMkQ5xGzhmmOaCbgKocwETp8iT5zsoeAMvLrzmcT4ulZf8M+NTmw7zJaJYTJLhN7nUi58StcGAVngaEyOVwg0mEbLZ81X8ZbmafNEwtYix/REx1PMEHz3+I+DLMcyoQQ14ieo2sqx32V7B7Q+y7MQxzKjbT2XADM08wdl5Vxbh1Sg/wB26m5rQ57PeuJLaxa4QWiIbAIBiblBXObvz+qZ9E/N2i3cbfkmmPvdByoN+evembhPi1/mm0Wg3lAs39Q8l1E7PN3kFxBJvNwfnoOqIxwOlzf5C0fe6YKnde+2s/K/on1Kc3BibiDf7koCtbNuY2PS/d3bBcefl0B69w6ckOk5wIE3tqOv5pj6rt/IR98kDardel+Wn3pyhCq6kj77kV7p+/uyERuNPRBLoiWwfnt9OneVCqAtdGxNr3ka3+9CpWCP3shcRZyuQJHhtGugjwQDdt16Qkwea43SQZBFu5IzKAgHiitlthBJsQRsJEdNroTHRczt+aI1158vNB20W6GDt+iTk2Y3uDsV0mRIMc5ub7hA9j+rgRBBBIIOxBFwRzC1r/b2s/BYjDYgGq59JzGVQYfOrc7dD/cL2vzWRC6Gb6/9j+SAtHFvpuZVpmHMIc06TGoPQ6L1XhPHBWFOq0gNcAD/AEu5eBkLyN3IactrSrr2Xx+R/uj8FQ/xODQx2vvJNgLXHTmUHvDIewEG+oS96AJO2t/M32XkNf8AE84d7G0cldjRNQ5nCbwWtMRpebrMe1Pt7iscS15FKkP+lTJDT/6jpmp426IPXvaP2mDA2nR+Opma15pueJEWp023qvM9Gi5nZeecR4tINHFMc01Kbi1zne8fTxNPRxYP9EPBgsBiYPNRODe09csNOgGtrVIFTEvJNUt0DQ/VoEmAwAKv45w00H5Xlz6xGao5xvLrtDW8ouSboKWoZM76ojagIs2T10HOANkxwi3VBzEXFigkOeSQ0AS63gnFoEgbT6JmCfLi8wIj0vr3oFauXGG6nU8t7eiAvvP7UkH9nPXyCSC0yiD6H73MeqPkJGXcSQOoJBAjXf8AxQmMjVwG+5NtAeWy623PTmInl980DxoQRIvbe+g7zYeJXHM8e/1jleQnOqkGcu2zicpvJHW642u3drW2AFjaB1Ov6lBEeNbzvHPW5Ph6rrQDIkzB5KW54/pGgjLAF9bb/QdVFPZN7idfUSCgbhNY1ve1v05eKPXM35/p9+aDQu4+Pr3/AFRq5kQJnXUWA+57iggUacCBe5tvcgn5qW1u+/XaPqhAx+fkntdz+ff+iDuXnr6xouAR8+nNFpuk36R6FEczuOnL+XWT3IBAW6bc0zORcWI0hPjcx5g7oVQ9J+Xkge4AXAgdTJHP1T2uJ9O+8AoVDkYg62mN5A52+m6msoTobAE3sIF81xEIB0qRM29On/ddq0mkZTDuZi2+gRKVQPaQwHK0AuPO5GaAJAuBC40QZ7/DXyQUOLwLqPbbZrjlvB+IXHdBIWl9nPw9r4l5zg4ek0Ml1Roc90/wsAMO0sSqbi1M1WEzAbETMFuhJtqvc+D8NNHDYdzHmqPd0w4i+whw5tNx0hAHhHCcBwvDvrspBz2N/wBSoM9ZzjZrQYhkmLNgWXjnEMQ+rUfUqSX1HFzjMmTyPJaj254/+01RTpk+5pkxqBUf/PHIXA81lXi2yCOBMDWN97X13UZw13HlCmsYBJ9JjW1jvuo1QQfuOgQAc2bc/kiMcGgAWMalc3n6ogbykHYg/JBH991K6n/vP5h/g1JBMpfD4O/5NTam/wB7BJJAqf3/AJBPZv4/IpJICDXz/wCAQ6+jvD5rqSBUfiP+z5hOranuCSSAT/qns08UkkD6fxeXyCl09vD5JJIB1Pv0UV6SSBuG1U3Ef6Q7nf8AFcSQBxv8P+//AOCJjNPH/wCySSAdX4X/ANq9u9jv/A//AG9T/i5cSQeK0f8ATb/t/wCITPzP1SSQMpfC77/nUOr8A8EkkDWa+BRKeh8V1JBXpJJIP//Z"/>
          <p:cNvSpPr>
            <a:spLocks noChangeAspect="1" noChangeArrowheads="1"/>
          </p:cNvSpPr>
          <p:nvPr/>
        </p:nvSpPr>
        <p:spPr bwMode="auto">
          <a:xfrm>
            <a:off x="2897981" y="8632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1647" y="4263125"/>
            <a:ext cx="11668706" cy="6135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GB" kern="0" dirty="0">
                <a:latin typeface="Batang" panose="02030600000101010101" pitchFamily="18" charset="-127"/>
                <a:ea typeface="Batang" panose="02030600000101010101" pitchFamily="18" charset="-127"/>
              </a:rPr>
              <a:t>Ravetz, J, R, 2015, </a:t>
            </a:r>
            <a:r>
              <a:rPr lang="en-GB" sz="3600" kern="0" dirty="0">
                <a:latin typeface="Batang" panose="02030600000101010101" pitchFamily="18" charset="-127"/>
                <a:ea typeface="Batang" panose="02030600000101010101" pitchFamily="18" charset="-127"/>
              </a:rPr>
              <a:t>Descartes and the rediscovery of ignorance</a:t>
            </a:r>
            <a:r>
              <a:rPr lang="en-GB" kern="0" dirty="0">
                <a:latin typeface="Batang" panose="02030600000101010101" pitchFamily="18" charset="-127"/>
                <a:ea typeface="Batang" panose="02030600000101010101" pitchFamily="18" charset="-127"/>
              </a:rPr>
              <a:t>, in </a:t>
            </a:r>
            <a:r>
              <a:rPr lang="en-GB" kern="0" dirty="0" err="1">
                <a:latin typeface="Batang" panose="02030600000101010101" pitchFamily="18" charset="-127"/>
                <a:ea typeface="Batang" panose="02030600000101010101" pitchFamily="18" charset="-127"/>
              </a:rPr>
              <a:t>Guimarães</a:t>
            </a:r>
            <a:r>
              <a:rPr lang="en-GB" kern="0" dirty="0">
                <a:latin typeface="Batang" panose="02030600000101010101" pitchFamily="18" charset="-127"/>
                <a:ea typeface="Batang" panose="02030600000101010101" pitchFamily="18" charset="-127"/>
              </a:rPr>
              <a:t> Pereira, Â, and Funtowicz, S, Eds, 2015, The end of the Cartesian dream, Routledge.</a:t>
            </a:r>
          </a:p>
          <a:p>
            <a:pPr marL="0" indent="0">
              <a:lnSpc>
                <a:spcPct val="100000"/>
              </a:lnSpc>
            </a:pPr>
            <a:r>
              <a:rPr lang="en-US" kern="0" dirty="0">
                <a:latin typeface="Batang" panose="02030600000101010101" pitchFamily="18" charset="-127"/>
                <a:ea typeface="Batang" panose="02030600000101010101" pitchFamily="18" charset="-127"/>
              </a:rPr>
              <a:t>Ravetz, J., R., 1987, Usable Knowledge</a:t>
            </a:r>
            <a:r>
              <a:rPr lang="en-US" sz="4000" kern="0" dirty="0">
                <a:latin typeface="Batang" panose="02030600000101010101" pitchFamily="18" charset="-127"/>
                <a:ea typeface="Batang" panose="02030600000101010101" pitchFamily="18" charset="-127"/>
              </a:rPr>
              <a:t>, Usable Ignorance</a:t>
            </a:r>
            <a:r>
              <a:rPr lang="en-US" kern="0" dirty="0">
                <a:latin typeface="Batang" panose="02030600000101010101" pitchFamily="18" charset="-127"/>
                <a:ea typeface="Batang" panose="02030600000101010101" pitchFamily="18" charset="-127"/>
              </a:rPr>
              <a:t>, Incomplete Science with Policy Implications, Knowledge: Creation, Diffusion, Utilization, 9(1), 87-116.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498" y="211516"/>
            <a:ext cx="3399554" cy="3129135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822D317-1FA9-4654-A515-4A39F4D26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823" y="2817431"/>
            <a:ext cx="29055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Jerry Ravetz </a:t>
            </a:r>
            <a:endParaRPr lang="en-GB" altLang="en-US" sz="28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" name="Picture 2" descr="http://i5.walmartimages.com/dfw/dce07b8c-7cef/k2-_91a65f0f-8c69-4e86-a025-2892f46c61c7.v1.jpg">
            <a:extLst>
              <a:ext uri="{FF2B5EF4-FFF2-40B4-BE49-F238E27FC236}">
                <a16:creationId xmlns:a16="http://schemas.microsoft.com/office/drawing/2014/main" id="{D317297B-9A40-4B50-8AEC-3E3C9A103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t="6110" r="21240" b="19892"/>
          <a:stretch/>
        </p:blipFill>
        <p:spPr bwMode="auto">
          <a:xfrm>
            <a:off x="1879080" y="211516"/>
            <a:ext cx="3086196" cy="39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7461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B9DBA-832B-4343-B201-DE6807B0D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 t="30715" r="34782" b="18825"/>
          <a:stretch/>
        </p:blipFill>
        <p:spPr>
          <a:xfrm>
            <a:off x="579314" y="445709"/>
            <a:ext cx="11482813" cy="50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458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60F2C6-FBA2-4A00-905E-206B5E2744F5}"/>
              </a:ext>
            </a:extLst>
          </p:cNvPr>
          <p:cNvSpPr txBox="1"/>
          <p:nvPr/>
        </p:nvSpPr>
        <p:spPr>
          <a:xfrm>
            <a:off x="331304" y="397565"/>
            <a:ext cx="84681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Responsible use of quantitative information; try via negativa (N. Taleb); instead of proving policy options try to falsify them </a:t>
            </a:r>
          </a:p>
          <a:p>
            <a:endParaRPr lang="en-GB" sz="32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en-GB" sz="32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EB56A-E3C4-449B-ADAD-713467E90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 t="30715" r="34782" b="18825"/>
          <a:stretch/>
        </p:blipFill>
        <p:spPr>
          <a:xfrm>
            <a:off x="331304" y="2625783"/>
            <a:ext cx="8269358" cy="3670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0C9BD-AD1F-4D80-9C69-3B65BC30E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97" y="238538"/>
            <a:ext cx="2820518" cy="433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229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60F2C6-FBA2-4A00-905E-206B5E2744F5}"/>
              </a:ext>
            </a:extLst>
          </p:cNvPr>
          <p:cNvSpPr txBox="1"/>
          <p:nvPr/>
        </p:nvSpPr>
        <p:spPr>
          <a:xfrm>
            <a:off x="331304" y="397565"/>
            <a:ext cx="846813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“…we know what is wrong with more clarity than what is right, and that knowledge grows by subtraction</a:t>
            </a:r>
          </a:p>
          <a:p>
            <a:endParaRPr lang="en-GB" sz="32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… easier to know that something is wrong than to find the fix …</a:t>
            </a:r>
          </a:p>
          <a:p>
            <a:endParaRPr lang="en-GB" sz="32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Actions that remove are more robust than those that add because addition may have unseen, complicated feedback loops”</a:t>
            </a:r>
          </a:p>
          <a:p>
            <a:endParaRPr lang="en-GB" sz="32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0C9BD-AD1F-4D80-9C69-3B65BC30E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78" y="397565"/>
            <a:ext cx="2820518" cy="433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194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60F2C6-FBA2-4A00-905E-206B5E2744F5}"/>
              </a:ext>
            </a:extLst>
          </p:cNvPr>
          <p:cNvSpPr txBox="1"/>
          <p:nvPr/>
        </p:nvSpPr>
        <p:spPr>
          <a:xfrm>
            <a:off x="331304" y="530086"/>
            <a:ext cx="11635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Falsification of the available options based on: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EB56A-E3C4-449B-ADAD-713467E90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 t="30715" r="34782" b="18825"/>
          <a:stretch/>
        </p:blipFill>
        <p:spPr>
          <a:xfrm>
            <a:off x="7195930" y="1868557"/>
            <a:ext cx="5045575" cy="2239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77A78-F766-4241-89AB-9211D482D5E2}"/>
              </a:ext>
            </a:extLst>
          </p:cNvPr>
          <p:cNvSpPr txBox="1"/>
          <p:nvPr/>
        </p:nvSpPr>
        <p:spPr>
          <a:xfrm>
            <a:off x="331304" y="1702904"/>
            <a:ext cx="71959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Feasibility (compatibility with external constraints),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Viability (compatibility with internal constraints), 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Desirability (compatibility with normative values adopted in the given society)</a:t>
            </a:r>
          </a:p>
          <a:p>
            <a:endParaRPr lang="en-GB" sz="32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en-GB" sz="3200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682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85DE332-2AAF-4C7E-AF1E-75EA86443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23" y="4186782"/>
            <a:ext cx="1678120" cy="253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ADD72A-6A30-410C-8E01-F6788245F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58" y="2061459"/>
            <a:ext cx="3183175" cy="3183175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BE494C48-63F5-4357-8361-8DEF98FB8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06" y="88294"/>
            <a:ext cx="11956212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An explosion </a:t>
            </a:r>
            <a:r>
              <a:rPr lang="en-GB" altLang="en-US" sz="48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of works, from within and without, from many disciplines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CC6B8-95F0-4140-8801-C2A477677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56" y="1675814"/>
            <a:ext cx="1633622" cy="2477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00E4A-EE44-4022-8AAF-F0AF07448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51" y="1708729"/>
            <a:ext cx="1678119" cy="2572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F0E0DB-CCC7-4585-94CA-DACAC9D6D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87" y="4471242"/>
            <a:ext cx="1449575" cy="2098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3C5D4C-FF19-4C47-A3CA-0AAFB7AB2E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4831" r="8261" b="3173"/>
          <a:stretch/>
        </p:blipFill>
        <p:spPr>
          <a:xfrm>
            <a:off x="367700" y="1951365"/>
            <a:ext cx="1564889" cy="22994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EA678C-71FE-40E3-9CB3-B42548A6E9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430" y="2628812"/>
            <a:ext cx="2032993" cy="30494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7625C3-82B5-4818-A228-84AEA4BA78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64" y="2657079"/>
            <a:ext cx="2188215" cy="3349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59E0BA-BE47-44CA-BD86-35BDC5F67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8" y="4331802"/>
            <a:ext cx="1499599" cy="22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517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450" t="19466" r="21925" b="9867"/>
          <a:stretch/>
        </p:blipFill>
        <p:spPr>
          <a:xfrm>
            <a:off x="6731118" y="342471"/>
            <a:ext cx="5209962" cy="3861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45" y="4343189"/>
            <a:ext cx="114933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è"/>
            </a:pPr>
            <a:r>
              <a:rPr lang="en-US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Responsible modelling; reciprocal domestication between models and society</a:t>
            </a:r>
            <a:endParaRPr lang="en-GB" sz="36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8752A-00BC-4D24-807E-8A75E8B99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48" r="48152" b="19792"/>
          <a:stretch/>
        </p:blipFill>
        <p:spPr>
          <a:xfrm>
            <a:off x="-2373" y="47071"/>
            <a:ext cx="6321287" cy="44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89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882" y="2179089"/>
            <a:ext cx="11542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</a:t>
            </a:r>
            <a:r>
              <a:rPr lang="en-US" sz="3600" dirty="0" err="1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Modellers</a:t>
            </a:r>
            <a:r>
              <a:rPr lang="en-US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must not be permitted to project more certainty than their models deserve; </a:t>
            </a:r>
          </a:p>
          <a:p>
            <a:endParaRPr lang="en-US" sz="360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360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and politicians must not be allowed to offload accountability to models of their choosing”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450" t="19466" r="21925" b="9867"/>
          <a:stretch/>
        </p:blipFill>
        <p:spPr>
          <a:xfrm>
            <a:off x="9471976" y="362309"/>
            <a:ext cx="2286660" cy="16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142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59DA53C-096F-4DB3-B707-FE84EA84F718}"/>
              </a:ext>
            </a:extLst>
          </p:cNvPr>
          <p:cNvSpPr txBox="1">
            <a:spLocks/>
          </p:cNvSpPr>
          <p:nvPr/>
        </p:nvSpPr>
        <p:spPr>
          <a:xfrm>
            <a:off x="172279" y="893729"/>
            <a:ext cx="11163057" cy="15286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CH" sz="9600" kern="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 End</a:t>
            </a:r>
          </a:p>
          <a:p>
            <a:pPr algn="ctr">
              <a:lnSpc>
                <a:spcPct val="100000"/>
              </a:lnSpc>
            </a:pPr>
            <a:endParaRPr lang="it-CH" sz="9600" kern="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r">
              <a:lnSpc>
                <a:spcPct val="100000"/>
              </a:lnSpc>
            </a:pPr>
            <a:r>
              <a:rPr lang="it-IT" sz="8000" kern="0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@</a:t>
            </a:r>
            <a:r>
              <a:rPr lang="it-CH" sz="8000" kern="0" dirty="0" err="1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andreasaltelli</a:t>
            </a:r>
            <a:endParaRPr lang="en-US" sz="8000" kern="0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6941E-378F-4831-BC2A-A7D03E58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00" y="34290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7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4E1613CA-AAC5-4288-8994-EBE179E1E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52" y="2686222"/>
            <a:ext cx="947971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Incumbent numbers affect what society will measure in the future (Merry 2016) </a:t>
            </a:r>
            <a:r>
              <a:rPr lang="en-GB" altLang="en-US" sz="36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5687BD1A-22C7-496A-B412-D557844EF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134" y="4773554"/>
            <a:ext cx="974750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Numbers “create the environment that justifies their assumptions” (O’Neil, 2016)  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EC3CC23-7EF8-4AD7-AD83-9856E526F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97" y="435476"/>
            <a:ext cx="10360324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Numbers and their ‘reactivity’</a:t>
            </a:r>
            <a:b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(Espeland and Sauder, 2016)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accent5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556E2-F3E3-48B3-B9C2-6240F7970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20" y="1221722"/>
            <a:ext cx="2026783" cy="306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94DB3-91CF-4ED4-BCB4-DA7E97D56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 b="9693"/>
          <a:stretch/>
        </p:blipFill>
        <p:spPr>
          <a:xfrm>
            <a:off x="112223" y="3966464"/>
            <a:ext cx="2111911" cy="2814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8B9A2A-3E67-4AA9-8827-273C9EFC8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17" y="114576"/>
            <a:ext cx="1661480" cy="24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46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2620</Words>
  <Application>Microsoft Office PowerPoint</Application>
  <PresentationFormat>Widescreen</PresentationFormat>
  <Paragraphs>272</Paragraphs>
  <Slides>82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2" baseType="lpstr">
      <vt:lpstr>Batang</vt:lpstr>
      <vt:lpstr>Arial</vt:lpstr>
      <vt:lpstr>Calibri</vt:lpstr>
      <vt:lpstr>Calibri Light</vt:lpstr>
      <vt:lpstr>Garamond</vt:lpstr>
      <vt:lpstr>taleb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saltelli</dc:creator>
  <cp:lastModifiedBy>andrea saltelli</cp:lastModifiedBy>
  <cp:revision>89</cp:revision>
  <dcterms:created xsi:type="dcterms:W3CDTF">2021-06-12T10:01:57Z</dcterms:created>
  <dcterms:modified xsi:type="dcterms:W3CDTF">2021-06-16T08:44:29Z</dcterms:modified>
</cp:coreProperties>
</file>